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351" r:id="rId3"/>
    <p:sldId id="352" r:id="rId4"/>
    <p:sldId id="368" r:id="rId5"/>
    <p:sldId id="367" r:id="rId6"/>
    <p:sldId id="369" r:id="rId7"/>
    <p:sldId id="350" r:id="rId8"/>
    <p:sldId id="353" r:id="rId9"/>
    <p:sldId id="354" r:id="rId10"/>
    <p:sldId id="355" r:id="rId11"/>
    <p:sldId id="357" r:id="rId12"/>
    <p:sldId id="356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42" r:id="rId23"/>
    <p:sldId id="257" r:id="rId24"/>
    <p:sldId id="345" r:id="rId25"/>
    <p:sldId id="348" r:id="rId26"/>
    <p:sldId id="346" r:id="rId27"/>
    <p:sldId id="347" r:id="rId28"/>
    <p:sldId id="292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Encinas" initials="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CDC41"/>
    <a:srgbClr val="6AA4D8"/>
    <a:srgbClr val="428BCE"/>
    <a:srgbClr val="487EB7"/>
    <a:srgbClr val="99CC00"/>
    <a:srgbClr val="595959"/>
    <a:srgbClr val="008000"/>
    <a:srgbClr val="66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1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r">
              <a:defRPr sz="1300"/>
            </a:lvl1pPr>
          </a:lstStyle>
          <a:p>
            <a:fld id="{1B2F3EE8-87F4-4227-BDD3-7B3D1CA685B0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r">
              <a:defRPr sz="1300"/>
            </a:lvl1pPr>
          </a:lstStyle>
          <a:p>
            <a:fld id="{675683C2-5054-47B2-8D2C-2AFECE851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731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1" rIns="93164" bIns="46581" rtlCol="0"/>
          <a:lstStyle>
            <a:lvl1pPr algn="r">
              <a:defRPr sz="1300"/>
            </a:lvl1pPr>
          </a:lstStyle>
          <a:p>
            <a:fld id="{8F4DA68C-B4E4-4E80-A300-7EB349A2E0DD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1" rIns="93164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1" rIns="93164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64" tIns="46581" rIns="93164" bIns="46581" rtlCol="0" anchor="b"/>
          <a:lstStyle>
            <a:lvl1pPr algn="r">
              <a:defRPr sz="1300"/>
            </a:lvl1pPr>
          </a:lstStyle>
          <a:p>
            <a:fld id="{44938BFB-7683-4121-BD3F-BCCDF5D960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5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38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46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03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608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73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77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36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9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682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56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5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1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98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981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DREAFT</a:t>
            </a:r>
          </a:p>
        </p:txBody>
      </p:sp>
    </p:spTree>
    <p:extLst>
      <p:ext uri="{BB962C8B-B14F-4D97-AF65-F5344CB8AC3E}">
        <p14:creationId xmlns:p14="http://schemas.microsoft.com/office/powerpoint/2010/main" val="131174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4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80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86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34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60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4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Briefly cover what will be discussed during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BFB-7683-4121-BD3F-BCCDF5D960F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2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2"/>
            <a:ext cx="9144000" cy="685103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116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383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1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6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2"/>
            <a:ext cx="9144000" cy="685103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301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9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9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4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25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254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2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1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/>
          <a:p>
            <a:fld id="{D8B46F07-FCB8-4FFC-A999-6A3000C132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1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/>
          <a:lstStyle/>
          <a:p>
            <a:fld id="{D8B46F07-FCB8-4FFC-A999-6A3000C132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95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3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Monitor Slide_Background ligh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95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477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9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\\Silo\Public\Electronics\Types%20of%20FITA-FOTA-S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42999" y="1413766"/>
            <a:ext cx="7351295" cy="1257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ATC Cabinet Technical</a:t>
            </a:r>
            <a:b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43000" y="3853654"/>
            <a:ext cx="6593305" cy="79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600" dirty="0"/>
              <a:t>PRESENTED BY</a:t>
            </a:r>
          </a:p>
          <a:p>
            <a:pPr algn="l">
              <a:spcBef>
                <a:spcPts val="0"/>
              </a:spcBef>
            </a:pPr>
            <a:r>
              <a:rPr lang="en-US" sz="1600" b="1" dirty="0"/>
              <a:t>Team McCain</a:t>
            </a:r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43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359618-9819-40B3-9BA7-24475F09E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96" y="866274"/>
            <a:ext cx="6494490" cy="4870868"/>
          </a:xfrm>
        </p:spPr>
      </p:pic>
    </p:spTree>
    <p:extLst>
      <p:ext uri="{BB962C8B-B14F-4D97-AF65-F5344CB8AC3E}">
        <p14:creationId xmlns:p14="http://schemas.microsoft.com/office/powerpoint/2010/main" val="190111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3FEE85-4D1F-4895-85CE-48EFA3E24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" y="890337"/>
            <a:ext cx="6526574" cy="4894931"/>
          </a:xfrm>
        </p:spPr>
      </p:pic>
    </p:spTree>
    <p:extLst>
      <p:ext uri="{BB962C8B-B14F-4D97-AF65-F5344CB8AC3E}">
        <p14:creationId xmlns:p14="http://schemas.microsoft.com/office/powerpoint/2010/main" val="3789114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79B0EF1-BF0B-4AFA-A141-B1B691A04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56" y="902368"/>
            <a:ext cx="6416842" cy="4812632"/>
          </a:xfrm>
        </p:spPr>
      </p:pic>
    </p:spTree>
    <p:extLst>
      <p:ext uri="{BB962C8B-B14F-4D97-AF65-F5344CB8AC3E}">
        <p14:creationId xmlns:p14="http://schemas.microsoft.com/office/powerpoint/2010/main" val="4221370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85C468B-913B-41E5-8355-C92E0159B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25" y="878305"/>
            <a:ext cx="6529136" cy="4896853"/>
          </a:xfrm>
        </p:spPr>
      </p:pic>
    </p:spTree>
    <p:extLst>
      <p:ext uri="{BB962C8B-B14F-4D97-AF65-F5344CB8AC3E}">
        <p14:creationId xmlns:p14="http://schemas.microsoft.com/office/powerpoint/2010/main" val="633718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870463-A1AB-4ED9-8347-18515E5DF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9" y="842210"/>
            <a:ext cx="6462406" cy="4846805"/>
          </a:xfrm>
        </p:spPr>
      </p:pic>
    </p:spTree>
    <p:extLst>
      <p:ext uri="{BB962C8B-B14F-4D97-AF65-F5344CB8AC3E}">
        <p14:creationId xmlns:p14="http://schemas.microsoft.com/office/powerpoint/2010/main" val="103094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D9B01D-C202-4982-8C94-B11F6363E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48" y="951957"/>
            <a:ext cx="3652054" cy="4869406"/>
          </a:xfrm>
        </p:spPr>
      </p:pic>
    </p:spTree>
    <p:extLst>
      <p:ext uri="{BB962C8B-B14F-4D97-AF65-F5344CB8AC3E}">
        <p14:creationId xmlns:p14="http://schemas.microsoft.com/office/powerpoint/2010/main" val="358183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D0CDE2-670A-4E1E-B34A-C46CF38A9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8884" y="1535814"/>
            <a:ext cx="4875044" cy="3656282"/>
          </a:xfrm>
        </p:spPr>
      </p:pic>
    </p:spTree>
    <p:extLst>
      <p:ext uri="{BB962C8B-B14F-4D97-AF65-F5344CB8AC3E}">
        <p14:creationId xmlns:p14="http://schemas.microsoft.com/office/powerpoint/2010/main" val="310908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433473-7567-475E-A940-74D2A5DEE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9710" y="1553537"/>
            <a:ext cx="4824328" cy="3618245"/>
          </a:xfrm>
        </p:spPr>
      </p:pic>
    </p:spTree>
    <p:extLst>
      <p:ext uri="{BB962C8B-B14F-4D97-AF65-F5344CB8AC3E}">
        <p14:creationId xmlns:p14="http://schemas.microsoft.com/office/powerpoint/2010/main" val="3307067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61E4A5-45EA-421A-987D-0146E0702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56" y="974557"/>
            <a:ext cx="6441518" cy="4831139"/>
          </a:xfrm>
        </p:spPr>
      </p:pic>
    </p:spTree>
    <p:extLst>
      <p:ext uri="{BB962C8B-B14F-4D97-AF65-F5344CB8AC3E}">
        <p14:creationId xmlns:p14="http://schemas.microsoft.com/office/powerpoint/2010/main" val="596008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A5B58E-692C-4752-9A56-570D3C224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82" y="890337"/>
            <a:ext cx="6545178" cy="4908884"/>
          </a:xfrm>
        </p:spPr>
      </p:pic>
    </p:spTree>
    <p:extLst>
      <p:ext uri="{BB962C8B-B14F-4D97-AF65-F5344CB8AC3E}">
        <p14:creationId xmlns:p14="http://schemas.microsoft.com/office/powerpoint/2010/main" val="407157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0"/>
            <a:ext cx="8073188" cy="9384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dirty="0"/>
              <a:t>ATC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Cabinet Selection Matrix </a:t>
            </a:r>
            <a:r>
              <a:rPr lang="en-US" sz="2200" dirty="0">
                <a:solidFill>
                  <a:srgbClr val="0066FF"/>
                </a:solidFill>
              </a:rPr>
              <a:t>(L:\Product_Information\Product_Reference\Cabinets\ATC Cabinets)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B1254B-A9CF-49A6-A715-8F1B491F6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622" y="938676"/>
            <a:ext cx="8629270" cy="47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20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C00655-16F9-4DB4-B43D-1DC55FB52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57640" r="12151" b="13619"/>
          <a:stretch/>
        </p:blipFill>
        <p:spPr>
          <a:xfrm>
            <a:off x="385010" y="1708484"/>
            <a:ext cx="7955449" cy="3886200"/>
          </a:xfrm>
        </p:spPr>
      </p:pic>
    </p:spTree>
    <p:extLst>
      <p:ext uri="{BB962C8B-B14F-4D97-AF65-F5344CB8AC3E}">
        <p14:creationId xmlns:p14="http://schemas.microsoft.com/office/powerpoint/2010/main" val="3653513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8CE77F-7071-4293-B106-10B8348B9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80" y="962526"/>
            <a:ext cx="6432884" cy="4824663"/>
          </a:xfrm>
        </p:spPr>
      </p:pic>
    </p:spTree>
    <p:extLst>
      <p:ext uri="{BB962C8B-B14F-4D97-AF65-F5344CB8AC3E}">
        <p14:creationId xmlns:p14="http://schemas.microsoft.com/office/powerpoint/2010/main" val="1162243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49347" y="1235551"/>
            <a:ext cx="3466053" cy="269877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CMU 2212-HV </a:t>
            </a:r>
            <a:r>
              <a:rPr lang="en-US" sz="3600" dirty="0"/>
              <a:t>vs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CMU 2212-HV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3CAEDC-7152-4C01-89E3-54A1301F8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0" t="-1305" r="11482"/>
          <a:stretch/>
        </p:blipFill>
        <p:spPr>
          <a:xfrm rot="5400000">
            <a:off x="249859" y="318689"/>
            <a:ext cx="5015127" cy="51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77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94245" cy="850063"/>
          </a:xfrm>
        </p:spPr>
        <p:txBody>
          <a:bodyPr/>
          <a:lstStyle/>
          <a:p>
            <a:r>
              <a:rPr lang="en-US" dirty="0"/>
              <a:t>CMU 2212-HV Enhancement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555" y="1380457"/>
            <a:ext cx="7886700" cy="399507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The LED display on the front panel of the CMUip-2212 will add two additional indicators and move three other indicators. 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 current indicator CU/LOCAL FLASH will be split into two separate indicators (CU and LOCAL FLASH) for better diagnostic reporting to the service technician.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 48VDC FAIL indicator is being added to support the new 48VDC CPS monitor function.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To make room for these two new indicators, the POWER, SB#1 Rx and SB#3 Rx indicators are being physically moved to the Ethernet daughter board. 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94814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F313837B-510F-404A-9E46-7D4388EDE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768" y="87648"/>
            <a:ext cx="7483643" cy="63424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CMU 2212-HV Datakey Programming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45B52965-1A28-4AB5-93BD-704F2A12D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536" y="3525253"/>
            <a:ext cx="8518359" cy="191302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This addition of the 48VDC monitor function will create a backward compatibility issue for users already deploying your current version of the HV cabinet with a new CMU. This issue will be handled by a new programming option in the CMU Datakey and assumes that the CMU has firmware v0120 or better installed.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1C6B16F-1BA4-4A96-81F9-9E6B68BCF9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906176"/>
              </p:ext>
            </p:extLst>
          </p:nvPr>
        </p:nvGraphicFramePr>
        <p:xfrm>
          <a:off x="95678" y="805719"/>
          <a:ext cx="8809626" cy="243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Worksheet" r:id="rId3" imgW="5419749" imgH="1495457" progId="Excel.Sheet.12">
                  <p:embed/>
                </p:oleObj>
              </mc:Choice>
              <mc:Fallback>
                <p:oleObj name="Worksheet" r:id="rId3" imgW="5419749" imgH="1495457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1C6B16F-1BA4-4A96-81F9-9E6B68BCF9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678" y="805719"/>
                        <a:ext cx="8809626" cy="243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644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System Comparison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549898" y="3423380"/>
            <a:ext cx="341406" cy="6151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7249627" y="3418765"/>
            <a:ext cx="713570" cy="4614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549897" y="5169627"/>
            <a:ext cx="341406" cy="6151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7248088" y="5165014"/>
            <a:ext cx="713570" cy="6151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52" idx="3"/>
          </p:cNvCxnSpPr>
          <p:nvPr/>
        </p:nvCxnSpPr>
        <p:spPr>
          <a:xfrm flipV="1">
            <a:off x="5378044" y="2061598"/>
            <a:ext cx="1513260" cy="4614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249627" y="2055446"/>
            <a:ext cx="713570" cy="6151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1" idx="3"/>
            <a:endCxn id="52" idx="1"/>
          </p:cNvCxnSpPr>
          <p:nvPr/>
        </p:nvCxnSpPr>
        <p:spPr>
          <a:xfrm>
            <a:off x="2199275" y="2061598"/>
            <a:ext cx="1702417" cy="4614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0" idx="3"/>
            <a:endCxn id="33" idx="1"/>
          </p:cNvCxnSpPr>
          <p:nvPr/>
        </p:nvCxnSpPr>
        <p:spPr>
          <a:xfrm>
            <a:off x="2199275" y="3423380"/>
            <a:ext cx="438291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7" idx="3"/>
            <a:endCxn id="50" idx="1"/>
          </p:cNvCxnSpPr>
          <p:nvPr/>
        </p:nvCxnSpPr>
        <p:spPr>
          <a:xfrm>
            <a:off x="2199274" y="5169627"/>
            <a:ext cx="438292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33" idx="3"/>
          </p:cNvCxnSpPr>
          <p:nvPr/>
        </p:nvCxnSpPr>
        <p:spPr>
          <a:xfrm>
            <a:off x="2969746" y="3423380"/>
            <a:ext cx="1882348" cy="881197"/>
          </a:xfrm>
          <a:prstGeom prst="bentConnector3">
            <a:avLst>
              <a:gd name="adj1" fmla="val 29830"/>
            </a:avLst>
          </a:prstGeom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7" idx="1"/>
          </p:cNvCxnSpPr>
          <p:nvPr/>
        </p:nvCxnSpPr>
        <p:spPr>
          <a:xfrm rot="10800000" flipV="1">
            <a:off x="4852094" y="3423380"/>
            <a:ext cx="1347171" cy="881197"/>
          </a:xfrm>
          <a:prstGeom prst="bentConnector3">
            <a:avLst>
              <a:gd name="adj1" fmla="val 31221"/>
            </a:avLst>
          </a:prstGeom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8" idx="2"/>
          </p:cNvCxnSpPr>
          <p:nvPr/>
        </p:nvCxnSpPr>
        <p:spPr>
          <a:xfrm>
            <a:off x="4639868" y="3920110"/>
            <a:ext cx="1538" cy="384467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2962055" y="5172702"/>
            <a:ext cx="1882348" cy="879659"/>
          </a:xfrm>
          <a:prstGeom prst="bentConnector3">
            <a:avLst>
              <a:gd name="adj1" fmla="val 29830"/>
            </a:avLst>
          </a:prstGeom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rot="10800000" flipV="1">
            <a:off x="4844403" y="5172702"/>
            <a:ext cx="1347171" cy="879659"/>
          </a:xfrm>
          <a:prstGeom prst="bentConnector3">
            <a:avLst>
              <a:gd name="adj1" fmla="val 31221"/>
            </a:avLst>
          </a:prstGeom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32178" y="5667895"/>
            <a:ext cx="1538" cy="384467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901692" y="2938951"/>
            <a:ext cx="1476351" cy="981159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Controller Unit</a:t>
            </a: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7963197" y="3191161"/>
            <a:ext cx="158400" cy="492117"/>
            <a:chOff x="990600" y="2336945"/>
            <a:chExt cx="164592" cy="507710"/>
          </a:xfrm>
        </p:grpSpPr>
        <p:sp>
          <p:nvSpPr>
            <p:cNvPr id="20" name="Oval 19"/>
            <p:cNvSpPr/>
            <p:nvPr/>
          </p:nvSpPr>
          <p:spPr>
            <a:xfrm>
              <a:off x="990600" y="2336945"/>
              <a:ext cx="164592" cy="165006"/>
            </a:xfrm>
            <a:prstGeom prst="ellipse">
              <a:avLst/>
            </a:prstGeom>
            <a:solidFill>
              <a:srgbClr val="CC0000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990600" y="2513057"/>
              <a:ext cx="164592" cy="163419"/>
            </a:xfrm>
            <a:prstGeom prst="ellipse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990600" y="2679649"/>
              <a:ext cx="164592" cy="165006"/>
            </a:xfrm>
            <a:prstGeom prst="ellipse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6588345" y="2926648"/>
            <a:ext cx="988847" cy="1248747"/>
            <a:chOff x="5509083" y="1934978"/>
            <a:chExt cx="1021433" cy="1289370"/>
          </a:xfrm>
        </p:grpSpPr>
        <p:sp>
          <p:nvSpPr>
            <p:cNvPr id="24" name="Rectangle 23"/>
            <p:cNvSpPr/>
            <p:nvPr/>
          </p:nvSpPr>
          <p:spPr>
            <a:xfrm>
              <a:off x="5847442" y="1934978"/>
              <a:ext cx="344714" cy="1027368"/>
            </a:xfrm>
            <a:prstGeom prst="rect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509083" y="2948054"/>
              <a:ext cx="1021433" cy="276294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Switch Pack</a:t>
              </a:r>
            </a:p>
          </p:txBody>
        </p:sp>
      </p:grpSp>
      <p:grpSp>
        <p:nvGrpSpPr>
          <p:cNvPr id="26" name="Group 47"/>
          <p:cNvGrpSpPr>
            <a:grpSpLocks/>
          </p:cNvGrpSpPr>
          <p:nvPr/>
        </p:nvGrpSpPr>
        <p:grpSpPr bwMode="auto">
          <a:xfrm>
            <a:off x="6157742" y="2926648"/>
            <a:ext cx="416761" cy="1241058"/>
            <a:chOff x="5804837" y="1934978"/>
            <a:chExt cx="429926" cy="1281675"/>
          </a:xfrm>
        </p:grpSpPr>
        <p:sp>
          <p:nvSpPr>
            <p:cNvPr id="27" name="Rectangle 26"/>
            <p:cNvSpPr/>
            <p:nvPr/>
          </p:nvSpPr>
          <p:spPr>
            <a:xfrm>
              <a:off x="5847671" y="1934978"/>
              <a:ext cx="344259" cy="1027564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804837" y="2946660"/>
              <a:ext cx="429926" cy="269993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BIU</a:t>
              </a:r>
            </a:p>
          </p:txBody>
        </p:sp>
      </p:grp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1673325" y="2926648"/>
            <a:ext cx="719721" cy="1241058"/>
            <a:chOff x="5648420" y="1934978"/>
            <a:chExt cx="742761" cy="1281104"/>
          </a:xfrm>
          <a:solidFill>
            <a:schemeClr val="bg2">
              <a:lumMod val="90000"/>
            </a:schemeClr>
          </a:solidFill>
        </p:grpSpPr>
        <p:sp>
          <p:nvSpPr>
            <p:cNvPr id="30" name="Rectangle 29"/>
            <p:cNvSpPr/>
            <p:nvPr/>
          </p:nvSpPr>
          <p:spPr>
            <a:xfrm>
              <a:off x="5848394" y="1934978"/>
              <a:ext cx="342813" cy="1027106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648420" y="2946209"/>
              <a:ext cx="742761" cy="269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Detector</a:t>
              </a:r>
            </a:p>
          </p:txBody>
        </p:sp>
      </p:grpSp>
      <p:grpSp>
        <p:nvGrpSpPr>
          <p:cNvPr id="32" name="Group 55"/>
          <p:cNvGrpSpPr>
            <a:grpSpLocks/>
          </p:cNvGrpSpPr>
          <p:nvPr/>
        </p:nvGrpSpPr>
        <p:grpSpPr bwMode="auto">
          <a:xfrm>
            <a:off x="2596045" y="2926648"/>
            <a:ext cx="415224" cy="1241058"/>
            <a:chOff x="5804837" y="1934978"/>
            <a:chExt cx="429926" cy="1281675"/>
          </a:xfrm>
        </p:grpSpPr>
        <p:sp>
          <p:nvSpPr>
            <p:cNvPr id="33" name="Rectangle 32"/>
            <p:cNvSpPr/>
            <p:nvPr/>
          </p:nvSpPr>
          <p:spPr>
            <a:xfrm>
              <a:off x="5847829" y="1934978"/>
              <a:ext cx="343941" cy="1027564"/>
            </a:xfrm>
            <a:prstGeom prst="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04837" y="2946660"/>
              <a:ext cx="429926" cy="269993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BIU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3901692" y="4685199"/>
            <a:ext cx="1476351" cy="981159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Controller Unit</a:t>
            </a:r>
          </a:p>
        </p:txBody>
      </p:sp>
      <p:grpSp>
        <p:nvGrpSpPr>
          <p:cNvPr id="36" name="Group 60"/>
          <p:cNvGrpSpPr>
            <a:grpSpLocks/>
          </p:cNvGrpSpPr>
          <p:nvPr/>
        </p:nvGrpSpPr>
        <p:grpSpPr bwMode="auto">
          <a:xfrm>
            <a:off x="7961658" y="4937409"/>
            <a:ext cx="159938" cy="492117"/>
            <a:chOff x="990600" y="2336945"/>
            <a:chExt cx="164592" cy="507710"/>
          </a:xfrm>
        </p:grpSpPr>
        <p:sp>
          <p:nvSpPr>
            <p:cNvPr id="37" name="Oval 36"/>
            <p:cNvSpPr/>
            <p:nvPr/>
          </p:nvSpPr>
          <p:spPr>
            <a:xfrm>
              <a:off x="990600" y="2336945"/>
              <a:ext cx="164592" cy="165006"/>
            </a:xfrm>
            <a:prstGeom prst="ellipse">
              <a:avLst/>
            </a:prstGeom>
            <a:solidFill>
              <a:srgbClr val="CC0000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990600" y="2513056"/>
              <a:ext cx="164592" cy="163420"/>
            </a:xfrm>
            <a:prstGeom prst="ellipse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990600" y="2679649"/>
              <a:ext cx="164592" cy="165006"/>
            </a:xfrm>
            <a:prstGeom prst="ellipse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40" name="Group 64"/>
          <p:cNvGrpSpPr>
            <a:grpSpLocks/>
          </p:cNvGrpSpPr>
          <p:nvPr/>
        </p:nvGrpSpPr>
        <p:grpSpPr bwMode="auto">
          <a:xfrm>
            <a:off x="6795956" y="4672896"/>
            <a:ext cx="573624" cy="1242596"/>
            <a:chOff x="5723690" y="1934978"/>
            <a:chExt cx="592218" cy="1282447"/>
          </a:xfrm>
        </p:grpSpPr>
        <p:sp>
          <p:nvSpPr>
            <p:cNvPr id="41" name="Rectangle 40"/>
            <p:cNvSpPr/>
            <p:nvPr/>
          </p:nvSpPr>
          <p:spPr>
            <a:xfrm>
              <a:off x="5847532" y="1934978"/>
              <a:ext cx="344534" cy="1026909"/>
            </a:xfrm>
            <a:prstGeom prst="rect">
              <a:avLst/>
            </a:prstGeom>
            <a:solidFill>
              <a:schemeClr val="accent6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723690" y="2947603"/>
              <a:ext cx="592218" cy="269822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HDSP</a:t>
              </a:r>
            </a:p>
          </p:txBody>
        </p:sp>
      </p:grpSp>
      <p:grpSp>
        <p:nvGrpSpPr>
          <p:cNvPr id="43" name="Group 67"/>
          <p:cNvGrpSpPr>
            <a:grpSpLocks/>
          </p:cNvGrpSpPr>
          <p:nvPr/>
        </p:nvGrpSpPr>
        <p:grpSpPr bwMode="auto">
          <a:xfrm>
            <a:off x="6174409" y="4672896"/>
            <a:ext cx="383438" cy="1248924"/>
            <a:chOff x="5822443" y="1934978"/>
            <a:chExt cx="394713" cy="1289224"/>
          </a:xfrm>
        </p:grpSpPr>
        <p:sp>
          <p:nvSpPr>
            <p:cNvPr id="44" name="Rectangle 43"/>
            <p:cNvSpPr/>
            <p:nvPr/>
          </p:nvSpPr>
          <p:spPr>
            <a:xfrm>
              <a:off x="5848035" y="1934978"/>
              <a:ext cx="343530" cy="1027105"/>
            </a:xfrm>
            <a:prstGeom prst="rect">
              <a:avLst/>
            </a:prstGeom>
            <a:solidFill>
              <a:srgbClr val="FCDC41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22443" y="2946208"/>
              <a:ext cx="394713" cy="277994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SIU</a:t>
              </a:r>
            </a:p>
          </p:txBody>
        </p:sp>
      </p:grpSp>
      <p:grpSp>
        <p:nvGrpSpPr>
          <p:cNvPr id="46" name="Group 70"/>
          <p:cNvGrpSpPr>
            <a:grpSpLocks/>
          </p:cNvGrpSpPr>
          <p:nvPr/>
        </p:nvGrpSpPr>
        <p:grpSpPr bwMode="auto">
          <a:xfrm>
            <a:off x="1673323" y="4672896"/>
            <a:ext cx="719721" cy="1241057"/>
            <a:chOff x="5648420" y="1934978"/>
            <a:chExt cx="742761" cy="1281103"/>
          </a:xfrm>
          <a:solidFill>
            <a:schemeClr val="bg2">
              <a:lumMod val="90000"/>
            </a:schemeClr>
          </a:solidFill>
        </p:grpSpPr>
        <p:sp>
          <p:nvSpPr>
            <p:cNvPr id="47" name="Rectangle 46"/>
            <p:cNvSpPr/>
            <p:nvPr/>
          </p:nvSpPr>
          <p:spPr>
            <a:xfrm>
              <a:off x="5848394" y="1934978"/>
              <a:ext cx="342813" cy="1027105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648420" y="2946208"/>
              <a:ext cx="742761" cy="269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Detector</a:t>
              </a:r>
            </a:p>
          </p:txBody>
        </p:sp>
      </p:grpSp>
      <p:grpSp>
        <p:nvGrpSpPr>
          <p:cNvPr id="49" name="Group 74"/>
          <p:cNvGrpSpPr>
            <a:grpSpLocks/>
          </p:cNvGrpSpPr>
          <p:nvPr/>
        </p:nvGrpSpPr>
        <p:grpSpPr bwMode="auto">
          <a:xfrm>
            <a:off x="2611168" y="4672896"/>
            <a:ext cx="383438" cy="1248924"/>
            <a:chOff x="5822443" y="1934978"/>
            <a:chExt cx="394715" cy="1289224"/>
          </a:xfrm>
        </p:grpSpPr>
        <p:sp>
          <p:nvSpPr>
            <p:cNvPr id="50" name="Rectangle 49"/>
            <p:cNvSpPr/>
            <p:nvPr/>
          </p:nvSpPr>
          <p:spPr>
            <a:xfrm>
              <a:off x="5848035" y="1934978"/>
              <a:ext cx="343532" cy="1027105"/>
            </a:xfrm>
            <a:prstGeom prst="rect">
              <a:avLst/>
            </a:prstGeom>
            <a:solidFill>
              <a:srgbClr val="FCDC41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822443" y="2946208"/>
              <a:ext cx="394715" cy="277994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SIU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3901692" y="1577170"/>
            <a:ext cx="1476351" cy="979620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Controller Unit</a:t>
            </a:r>
          </a:p>
        </p:txBody>
      </p:sp>
      <p:grpSp>
        <p:nvGrpSpPr>
          <p:cNvPr id="53" name="Group 79"/>
          <p:cNvGrpSpPr>
            <a:grpSpLocks/>
          </p:cNvGrpSpPr>
          <p:nvPr/>
        </p:nvGrpSpPr>
        <p:grpSpPr bwMode="auto">
          <a:xfrm>
            <a:off x="7963197" y="1827842"/>
            <a:ext cx="158400" cy="492117"/>
            <a:chOff x="990600" y="2336945"/>
            <a:chExt cx="164592" cy="507710"/>
          </a:xfrm>
        </p:grpSpPr>
        <p:sp>
          <p:nvSpPr>
            <p:cNvPr id="54" name="Oval 53"/>
            <p:cNvSpPr/>
            <p:nvPr/>
          </p:nvSpPr>
          <p:spPr>
            <a:xfrm>
              <a:off x="990600" y="2336945"/>
              <a:ext cx="164592" cy="165006"/>
            </a:xfrm>
            <a:prstGeom prst="ellipse">
              <a:avLst/>
            </a:prstGeom>
            <a:solidFill>
              <a:srgbClr val="CC0000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990600" y="2513057"/>
              <a:ext cx="164592" cy="163419"/>
            </a:xfrm>
            <a:prstGeom prst="ellipse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990600" y="2679649"/>
              <a:ext cx="164592" cy="165006"/>
            </a:xfrm>
            <a:prstGeom prst="ellipse">
              <a:avLst/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</p:grpSp>
      <p:grpSp>
        <p:nvGrpSpPr>
          <p:cNvPr id="57" name="Group 83"/>
          <p:cNvGrpSpPr>
            <a:grpSpLocks/>
          </p:cNvGrpSpPr>
          <p:nvPr/>
        </p:nvGrpSpPr>
        <p:grpSpPr bwMode="auto">
          <a:xfrm>
            <a:off x="6588345" y="1563329"/>
            <a:ext cx="988847" cy="1248747"/>
            <a:chOff x="5509083" y="1934978"/>
            <a:chExt cx="1021433" cy="1289370"/>
          </a:xfrm>
        </p:grpSpPr>
        <p:sp>
          <p:nvSpPr>
            <p:cNvPr id="58" name="Rectangle 57"/>
            <p:cNvSpPr/>
            <p:nvPr/>
          </p:nvSpPr>
          <p:spPr>
            <a:xfrm>
              <a:off x="5847442" y="1934978"/>
              <a:ext cx="344714" cy="1027368"/>
            </a:xfrm>
            <a:prstGeom prst="rect">
              <a:avLst/>
            </a:prstGeom>
            <a:solidFill>
              <a:schemeClr val="accent2"/>
            </a:solidFill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09083" y="2948054"/>
              <a:ext cx="1021433" cy="276294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Switch Pack</a:t>
              </a:r>
            </a:p>
          </p:txBody>
        </p:sp>
      </p:grpSp>
      <p:grpSp>
        <p:nvGrpSpPr>
          <p:cNvPr id="60" name="Group 89"/>
          <p:cNvGrpSpPr>
            <a:grpSpLocks/>
          </p:cNvGrpSpPr>
          <p:nvPr/>
        </p:nvGrpSpPr>
        <p:grpSpPr bwMode="auto">
          <a:xfrm>
            <a:off x="1673325" y="1563329"/>
            <a:ext cx="719721" cy="1241058"/>
            <a:chOff x="5648420" y="1934978"/>
            <a:chExt cx="742761" cy="1281104"/>
          </a:xfrm>
          <a:solidFill>
            <a:schemeClr val="bg2">
              <a:lumMod val="90000"/>
            </a:schemeClr>
          </a:solidFill>
        </p:grpSpPr>
        <p:sp>
          <p:nvSpPr>
            <p:cNvPr id="61" name="Rectangle 60"/>
            <p:cNvSpPr/>
            <p:nvPr/>
          </p:nvSpPr>
          <p:spPr>
            <a:xfrm>
              <a:off x="5848394" y="1934978"/>
              <a:ext cx="342813" cy="1027106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 eaLnBrk="1" hangingPunct="1">
                <a:defRPr/>
              </a:pPr>
              <a:endPara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648420" y="2946209"/>
              <a:ext cx="742761" cy="269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150" dirty="0"/>
                <a:t>Detector</a:t>
              </a:r>
            </a:p>
          </p:txBody>
        </p:sp>
      </p:grpSp>
      <p:sp>
        <p:nvSpPr>
          <p:cNvPr id="63" name="Rectangle 62"/>
          <p:cNvSpPr/>
          <p:nvPr/>
        </p:nvSpPr>
        <p:spPr>
          <a:xfrm>
            <a:off x="4220031" y="4289198"/>
            <a:ext cx="842751" cy="261437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" dirty="0"/>
              <a:t>SDLC Bus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072394" y="6052362"/>
            <a:ext cx="1122642" cy="261437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150" dirty="0"/>
              <a:t>SB1 / SB2 Bus</a:t>
            </a:r>
          </a:p>
        </p:txBody>
      </p:sp>
      <p:sp>
        <p:nvSpPr>
          <p:cNvPr id="65" name="Rectangle 125"/>
          <p:cNvSpPr>
            <a:spLocks noChangeArrowheads="1"/>
          </p:cNvSpPr>
          <p:nvPr/>
        </p:nvSpPr>
        <p:spPr bwMode="auto">
          <a:xfrm>
            <a:off x="532228" y="1563329"/>
            <a:ext cx="1210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dirty="0">
                <a:latin typeface="+mj-lt"/>
              </a:rPr>
              <a:t>170 cabinet or TS 1 cabinet system</a:t>
            </a:r>
          </a:p>
        </p:txBody>
      </p:sp>
      <p:sp>
        <p:nvSpPr>
          <p:cNvPr id="66" name="Rectangle 126"/>
          <p:cNvSpPr>
            <a:spLocks noChangeArrowheads="1"/>
          </p:cNvSpPr>
          <p:nvPr/>
        </p:nvSpPr>
        <p:spPr bwMode="auto">
          <a:xfrm>
            <a:off x="496857" y="2903581"/>
            <a:ext cx="1210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dirty="0">
                <a:latin typeface="+mj-lt"/>
              </a:rPr>
              <a:t>TS 2 cabinet system</a:t>
            </a:r>
          </a:p>
        </p:txBody>
      </p:sp>
      <p:sp>
        <p:nvSpPr>
          <p:cNvPr id="67" name="Rectangle 127"/>
          <p:cNvSpPr>
            <a:spLocks noChangeArrowheads="1"/>
          </p:cNvSpPr>
          <p:nvPr/>
        </p:nvSpPr>
        <p:spPr bwMode="auto">
          <a:xfrm>
            <a:off x="507621" y="4672896"/>
            <a:ext cx="1208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dirty="0">
                <a:latin typeface="+mj-lt"/>
              </a:rPr>
              <a:t>ATC Cabinet system</a:t>
            </a:r>
          </a:p>
        </p:txBody>
      </p:sp>
    </p:spTree>
    <p:extLst>
      <p:ext uri="{BB962C8B-B14F-4D97-AF65-F5344CB8AC3E}">
        <p14:creationId xmlns:p14="http://schemas.microsoft.com/office/powerpoint/2010/main" val="394872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ATC Cabinet Serial Bus System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19550" y="2843726"/>
            <a:ext cx="2286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562350" y="3367601"/>
            <a:ext cx="715963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04950" y="2565914"/>
            <a:ext cx="2514600" cy="53975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 Assembly #1-5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772150" y="2937389"/>
            <a:ext cx="27432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 dirty="0"/>
              <a:t>Serial Bus 1 &amp; 2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5772150" y="3567626"/>
            <a:ext cx="2743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500" dirty="0"/>
              <a:t>Serial Bus 3</a:t>
            </a:r>
          </a:p>
        </p:txBody>
      </p:sp>
      <p:cxnSp>
        <p:nvCxnSpPr>
          <p:cNvPr id="10" name="Straight Connector 9"/>
          <p:cNvCxnSpPr>
            <a:endCxn id="8" idx="1"/>
          </p:cNvCxnSpPr>
          <p:nvPr/>
        </p:nvCxnSpPr>
        <p:spPr>
          <a:xfrm>
            <a:off x="5238750" y="3097726"/>
            <a:ext cx="5334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9" idx="1"/>
          </p:cNvCxnSpPr>
          <p:nvPr/>
        </p:nvCxnSpPr>
        <p:spPr>
          <a:xfrm>
            <a:off x="5238750" y="3729551"/>
            <a:ext cx="5334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27488" y="1767401"/>
            <a:ext cx="2286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27488" y="3843851"/>
            <a:ext cx="228600" cy="0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27488" y="4809051"/>
            <a:ext cx="2286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27488" y="5890139"/>
            <a:ext cx="2286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04950" y="1538801"/>
            <a:ext cx="2514600" cy="53975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Controller Unit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90950" y="2565914"/>
            <a:ext cx="228600" cy="539496"/>
          </a:xfrm>
          <a:prstGeom prst="rect">
            <a:avLst/>
          </a:prstGeom>
          <a:solidFill>
            <a:srgbClr val="FCDC41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11300" y="4626489"/>
            <a:ext cx="2514600" cy="53816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Auxiliary Display Unit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14475" y="3594614"/>
            <a:ext cx="2514600" cy="54292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Output Assembly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04950" y="5653601"/>
            <a:ext cx="2514600" cy="53975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Service Assembly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264025" y="1767401"/>
            <a:ext cx="0" cy="2090738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810272" y="3595937"/>
            <a:ext cx="218803" cy="542131"/>
          </a:xfrm>
          <a:prstGeom prst="rect">
            <a:avLst/>
          </a:prstGeom>
          <a:solidFill>
            <a:srgbClr val="FCDC41"/>
          </a:solidFill>
          <a:ln w="127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SIU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90950" y="5653601"/>
            <a:ext cx="228600" cy="539496"/>
          </a:xfrm>
          <a:prstGeom prst="rect">
            <a:avLst/>
          </a:prstGeom>
          <a:solidFill>
            <a:srgbClr val="FCDC41"/>
          </a:solidFill>
          <a:ln w="127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HDFU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256088" y="4282001"/>
            <a:ext cx="0" cy="1608138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27" idx="2"/>
          </p:cNvCxnSpPr>
          <p:nvPr/>
        </p:nvCxnSpPr>
        <p:spPr>
          <a:xfrm rot="16200000" flipH="1">
            <a:off x="3850603" y="3866870"/>
            <a:ext cx="152400" cy="693738"/>
          </a:xfrm>
          <a:prstGeom prst="bentConnector2">
            <a:avLst/>
          </a:prstGeom>
          <a:ln w="28575">
            <a:solidFill>
              <a:schemeClr val="accent5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62350" y="3367601"/>
            <a:ext cx="0" cy="200025"/>
          </a:xfrm>
          <a:prstGeom prst="line">
            <a:avLst/>
          </a:prstGeom>
          <a:ln w="28575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351334" y="3595143"/>
            <a:ext cx="457200" cy="54292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CMU</a:t>
            </a:r>
          </a:p>
        </p:txBody>
      </p:sp>
    </p:spTree>
    <p:extLst>
      <p:ext uri="{BB962C8B-B14F-4D97-AF65-F5344CB8AC3E}">
        <p14:creationId xmlns:p14="http://schemas.microsoft.com/office/powerpoint/2010/main" val="3406674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9" y="365126"/>
            <a:ext cx="7901739" cy="741779"/>
          </a:xfrm>
        </p:spPr>
        <p:txBody>
          <a:bodyPr/>
          <a:lstStyle/>
          <a:p>
            <a:r>
              <a:rPr lang="en-US" dirty="0"/>
              <a:t>ATC Cabinet Serial Bus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Serial Bus #1 </a:t>
            </a:r>
          </a:p>
          <a:p>
            <a:pPr marL="0" indent="0">
              <a:buNone/>
            </a:pPr>
            <a:r>
              <a:rPr lang="en-US" sz="2200" dirty="0"/>
              <a:t>Links controller to:</a:t>
            </a:r>
          </a:p>
          <a:p>
            <a:r>
              <a:rPr lang="en-US" sz="2200" dirty="0"/>
              <a:t>SIU input assembly</a:t>
            </a:r>
          </a:p>
          <a:p>
            <a:r>
              <a:rPr lang="en-US" sz="2200" dirty="0"/>
              <a:t>SIU output assembly</a:t>
            </a:r>
          </a:p>
          <a:p>
            <a:pPr lvl="1"/>
            <a:r>
              <a:rPr lang="en-US" sz="2200" dirty="0"/>
              <a:t>SIU performs the I/O function for the controller</a:t>
            </a:r>
          </a:p>
          <a:p>
            <a:r>
              <a:rPr lang="en-US" sz="2200" dirty="0"/>
              <a:t>CMU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Serial Bus #2 </a:t>
            </a:r>
          </a:p>
          <a:p>
            <a:pPr marL="0" indent="0">
              <a:buNone/>
            </a:pPr>
            <a:r>
              <a:rPr lang="en-US" dirty="0"/>
              <a:t>Links controller to:</a:t>
            </a:r>
          </a:p>
          <a:p>
            <a:r>
              <a:rPr lang="en-US" dirty="0"/>
              <a:t>Advanced devices in cabinet for non-control applications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Serial Bus #3</a:t>
            </a:r>
          </a:p>
          <a:p>
            <a:pPr marL="0" indent="0">
              <a:buNone/>
            </a:pPr>
            <a:r>
              <a:rPr lang="en-US" dirty="0"/>
              <a:t>Links the CMU to:</a:t>
            </a:r>
          </a:p>
          <a:p>
            <a:r>
              <a:rPr lang="en-US" dirty="0"/>
              <a:t>HDSP/FU (in SA)</a:t>
            </a:r>
          </a:p>
          <a:p>
            <a:r>
              <a:rPr lang="en-US" dirty="0"/>
              <a:t>HDSP/FU (in OA)</a:t>
            </a:r>
          </a:p>
          <a:p>
            <a:r>
              <a:rPr lang="en-US" dirty="0"/>
              <a:t>Auxiliary Display Unit (ADU)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83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3" name="Title 3"/>
          <p:cNvSpPr>
            <a:spLocks noGrp="1"/>
          </p:cNvSpPr>
          <p:nvPr>
            <p:ph type="title"/>
          </p:nvPr>
        </p:nvSpPr>
        <p:spPr>
          <a:xfrm>
            <a:off x="688807" y="220747"/>
            <a:ext cx="7925803" cy="681621"/>
          </a:xfrm>
        </p:spPr>
        <p:txBody>
          <a:bodyPr>
            <a:normAutofit fontScale="90000"/>
          </a:bodyPr>
          <a:lstStyle/>
          <a:p>
            <a:r>
              <a:rPr lang="en-US" dirty="0"/>
              <a:t>ATC Cabinet Block Diagram 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085793" y="2194906"/>
            <a:ext cx="228600" cy="0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85793" y="1651981"/>
            <a:ext cx="228600" cy="0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85793" y="2761643"/>
            <a:ext cx="228600" cy="0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85793" y="1642456"/>
            <a:ext cx="0" cy="1644650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085793" y="3287106"/>
            <a:ext cx="228600" cy="0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 bwMode="auto">
          <a:xfrm>
            <a:off x="1671857" y="1504343"/>
            <a:ext cx="344488" cy="178041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Clean Power Bus Assembly</a:t>
            </a:r>
          </a:p>
        </p:txBody>
      </p:sp>
      <p:cxnSp>
        <p:nvCxnSpPr>
          <p:cNvPr id="23" name="Elbow Connector 22"/>
          <p:cNvCxnSpPr>
            <a:stCxn id="12" idx="1"/>
            <a:endCxn id="26" idx="2"/>
          </p:cNvCxnSpPr>
          <p:nvPr/>
        </p:nvCxnSpPr>
        <p:spPr>
          <a:xfrm rot="10800000">
            <a:off x="1844368" y="3285518"/>
            <a:ext cx="1466850" cy="2182813"/>
          </a:xfrm>
          <a:prstGeom prst="bentConnector2">
            <a:avLst/>
          </a:prstGeom>
          <a:ln w="1905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auto">
          <a:xfrm>
            <a:off x="6314768" y="1504343"/>
            <a:ext cx="344488" cy="160745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SB1 / SB2 Assembly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6314768" y="3315484"/>
            <a:ext cx="344488" cy="160745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DC Power Bus Assembly</a:t>
            </a:r>
          </a:p>
        </p:txBody>
      </p:sp>
      <p:cxnSp>
        <p:nvCxnSpPr>
          <p:cNvPr id="30" name="Straight Arrow Connector 29"/>
          <p:cNvCxnSpPr>
            <a:stCxn id="26" idx="3"/>
          </p:cNvCxnSpPr>
          <p:nvPr/>
        </p:nvCxnSpPr>
        <p:spPr>
          <a:xfrm flipV="1">
            <a:off x="2015818" y="2394931"/>
            <a:ext cx="1069975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" name="Straight Arrow Connector 50180"/>
          <p:cNvCxnSpPr/>
          <p:nvPr/>
        </p:nvCxnSpPr>
        <p:spPr>
          <a:xfrm>
            <a:off x="980768" y="5620731"/>
            <a:ext cx="2330450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614" name="TextBox 4"/>
          <p:cNvSpPr txBox="1">
            <a:spLocks noChangeArrowheads="1"/>
          </p:cNvSpPr>
          <p:nvPr/>
        </p:nvSpPr>
        <p:spPr bwMode="auto">
          <a:xfrm>
            <a:off x="371168" y="5390543"/>
            <a:ext cx="985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dirty="0"/>
              <a:t>Utility Power</a:t>
            </a:r>
          </a:p>
        </p:txBody>
      </p:sp>
      <p:pic>
        <p:nvPicPr>
          <p:cNvPr id="3" name="Picture 50182"/>
          <p:cNvPicPr>
            <a:picLocks noChangeAspect="1"/>
          </p:cNvPicPr>
          <p:nvPr/>
        </p:nvPicPr>
        <p:blipFill rotWithShape="1">
          <a:blip r:embed="rId3"/>
          <a:srcRect l="9630" t="22345" r="6109" b="21111"/>
          <a:stretch/>
        </p:blipFill>
        <p:spPr>
          <a:xfrm>
            <a:off x="7264093" y="4693631"/>
            <a:ext cx="909638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5" name="Straight Arrow Connector 44"/>
          <p:cNvCxnSpPr/>
          <p:nvPr/>
        </p:nvCxnSpPr>
        <p:spPr>
          <a:xfrm>
            <a:off x="4935231" y="5085743"/>
            <a:ext cx="2328862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35231" y="3225193"/>
            <a:ext cx="228600" cy="0"/>
          </a:xfrm>
          <a:prstGeom prst="line">
            <a:avLst/>
          </a:prstGeom>
          <a:ln w="19050">
            <a:solidFill>
              <a:srgbClr val="FF7C8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935231" y="1585306"/>
            <a:ext cx="228600" cy="0"/>
          </a:xfrm>
          <a:prstGeom prst="line">
            <a:avLst/>
          </a:prstGeom>
          <a:ln w="19050">
            <a:solidFill>
              <a:srgbClr val="FF7C8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163831" y="1577368"/>
            <a:ext cx="0" cy="2119313"/>
          </a:xfrm>
          <a:prstGeom prst="line">
            <a:avLst/>
          </a:prstGeom>
          <a:ln w="19050">
            <a:solidFill>
              <a:srgbClr val="FF7C8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935231" y="3696681"/>
            <a:ext cx="228600" cy="0"/>
          </a:xfrm>
          <a:prstGeom prst="line">
            <a:avLst/>
          </a:prstGeom>
          <a:ln>
            <a:solidFill>
              <a:srgbClr val="FF7C8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187" name="Straight Arrow Connector 50186"/>
          <p:cNvCxnSpPr>
            <a:stCxn id="32" idx="1"/>
          </p:cNvCxnSpPr>
          <p:nvPr/>
        </p:nvCxnSpPr>
        <p:spPr>
          <a:xfrm flipH="1">
            <a:off x="5163831" y="2307618"/>
            <a:ext cx="1150937" cy="0"/>
          </a:xfrm>
          <a:prstGeom prst="straightConnector1">
            <a:avLst/>
          </a:prstGeom>
          <a:ln w="19050">
            <a:solidFill>
              <a:srgbClr val="FF7C8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917768" y="3395056"/>
            <a:ext cx="423863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917768" y="3823681"/>
            <a:ext cx="423863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341631" y="3395056"/>
            <a:ext cx="0" cy="428625"/>
          </a:xfrm>
          <a:prstGeom prst="line">
            <a:avLst/>
          </a:prstGeom>
          <a:ln w="1905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5341631" y="3714143"/>
            <a:ext cx="973137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0199" name="Elbow Connector 50198"/>
          <p:cNvCxnSpPr>
            <a:stCxn id="7" idx="3"/>
          </p:cNvCxnSpPr>
          <p:nvPr/>
        </p:nvCxnSpPr>
        <p:spPr>
          <a:xfrm>
            <a:off x="4935231" y="2741006"/>
            <a:ext cx="1379537" cy="774700"/>
          </a:xfrm>
          <a:prstGeom prst="bentConnector3">
            <a:avLst/>
          </a:prstGeom>
          <a:ln w="1905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rot="16200000" flipH="1">
            <a:off x="4476443" y="4374544"/>
            <a:ext cx="928687" cy="4762"/>
          </a:xfrm>
          <a:prstGeom prst="bentConnector4">
            <a:avLst>
              <a:gd name="adj1" fmla="val -625"/>
              <a:gd name="adj2" fmla="val 5500425"/>
            </a:avLst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9" idx="1"/>
            <a:endCxn id="11" idx="1"/>
          </p:cNvCxnSpPr>
          <p:nvPr/>
        </p:nvCxnSpPr>
        <p:spPr>
          <a:xfrm rot="10800000" flipV="1">
            <a:off x="3311218" y="3831618"/>
            <a:ext cx="12700" cy="1090613"/>
          </a:xfrm>
          <a:prstGeom prst="bentConnector3">
            <a:avLst>
              <a:gd name="adj1" fmla="val 1800000"/>
            </a:avLst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 rot="16200000" flipV="1">
            <a:off x="2980225" y="5027799"/>
            <a:ext cx="436562" cy="225425"/>
          </a:xfrm>
          <a:prstGeom prst="bentConnector3">
            <a:avLst>
              <a:gd name="adj1" fmla="val -2486"/>
            </a:avLst>
          </a:prstGeom>
          <a:ln w="190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951106" y="4961918"/>
            <a:ext cx="423862" cy="0"/>
          </a:xfrm>
          <a:prstGeom prst="line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951106" y="5466743"/>
            <a:ext cx="423862" cy="0"/>
          </a:xfrm>
          <a:prstGeom prst="line">
            <a:avLst/>
          </a:prstGeom>
          <a:ln w="19050"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5349568" y="4952393"/>
            <a:ext cx="0" cy="530225"/>
          </a:xfrm>
          <a:prstGeom prst="line">
            <a:avLst/>
          </a:prstGeom>
          <a:ln w="190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Elbow Connector 91"/>
          <p:cNvCxnSpPr>
            <a:stCxn id="50176" idx="3"/>
            <a:endCxn id="108546" idx="3"/>
          </p:cNvCxnSpPr>
          <p:nvPr/>
        </p:nvCxnSpPr>
        <p:spPr>
          <a:xfrm>
            <a:off x="1230006" y="3658581"/>
            <a:ext cx="12700" cy="1068387"/>
          </a:xfrm>
          <a:prstGeom prst="bentConnector3">
            <a:avLst>
              <a:gd name="adj1" fmla="val 1800000"/>
            </a:avLst>
          </a:prstGeom>
          <a:ln w="19050">
            <a:solidFill>
              <a:srgbClr val="FF3300"/>
            </a:solidFill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1455431" y="4461856"/>
            <a:ext cx="1871662" cy="0"/>
          </a:xfrm>
          <a:prstGeom prst="straightConnector1">
            <a:avLst/>
          </a:prstGeom>
          <a:ln w="19050">
            <a:solidFill>
              <a:srgbClr val="FF33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2961968" y="3437918"/>
            <a:ext cx="352425" cy="0"/>
          </a:xfrm>
          <a:prstGeom prst="line">
            <a:avLst/>
          </a:prstGeom>
          <a:ln>
            <a:solidFill>
              <a:srgbClr val="FF33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>
            <a:off x="2961968" y="3437918"/>
            <a:ext cx="0" cy="885825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>
            <a:off x="2961968" y="4323743"/>
            <a:ext cx="352425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0176" name="Picture 50175"/>
          <p:cNvPicPr>
            <a:picLocks noChangeAspect="1"/>
          </p:cNvPicPr>
          <p:nvPr/>
        </p:nvPicPr>
        <p:blipFill rotWithShape="1">
          <a:blip r:embed="rId4"/>
          <a:srcRect t="23766" b="9569"/>
          <a:stretch/>
        </p:blipFill>
        <p:spPr>
          <a:xfrm>
            <a:off x="315606" y="3201381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14"/>
          <p:cNvGrpSpPr/>
          <p:nvPr/>
        </p:nvGrpSpPr>
        <p:grpSpPr>
          <a:xfrm>
            <a:off x="7455054" y="1715481"/>
            <a:ext cx="1981200" cy="1981200"/>
            <a:chOff x="7610168" y="1732943"/>
            <a:chExt cx="1981200" cy="1981200"/>
          </a:xfrm>
        </p:grpSpPr>
        <p:sp>
          <p:nvSpPr>
            <p:cNvPr id="123" name="Rectangle 122"/>
            <p:cNvSpPr/>
            <p:nvPr/>
          </p:nvSpPr>
          <p:spPr>
            <a:xfrm>
              <a:off x="7610168" y="1732943"/>
              <a:ext cx="1295400" cy="198120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587" name="TextBox 4"/>
            <p:cNvSpPr txBox="1">
              <a:spLocks noChangeArrowheads="1"/>
            </p:cNvSpPr>
            <p:nvPr/>
          </p:nvSpPr>
          <p:spPr bwMode="auto">
            <a:xfrm>
              <a:off x="7610168" y="1807556"/>
              <a:ext cx="19812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Raw Power</a:t>
              </a:r>
            </a:p>
          </p:txBody>
        </p:sp>
        <p:sp>
          <p:nvSpPr>
            <p:cNvPr id="67588" name="TextBox 4"/>
            <p:cNvSpPr txBox="1">
              <a:spLocks noChangeArrowheads="1"/>
            </p:cNvSpPr>
            <p:nvPr/>
          </p:nvSpPr>
          <p:spPr bwMode="auto">
            <a:xfrm>
              <a:off x="7610168" y="2107593"/>
              <a:ext cx="19812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Clean Power</a:t>
              </a:r>
            </a:p>
          </p:txBody>
        </p:sp>
        <p:sp>
          <p:nvSpPr>
            <p:cNvPr id="67589" name="TextBox 4"/>
            <p:cNvSpPr txBox="1">
              <a:spLocks noChangeArrowheads="1"/>
            </p:cNvSpPr>
            <p:nvPr/>
          </p:nvSpPr>
          <p:spPr bwMode="auto">
            <a:xfrm>
              <a:off x="7610168" y="2407631"/>
              <a:ext cx="1981200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DC Power</a:t>
              </a:r>
            </a:p>
          </p:txBody>
        </p:sp>
        <p:sp>
          <p:nvSpPr>
            <p:cNvPr id="67590" name="TextBox 4"/>
            <p:cNvSpPr txBox="1">
              <a:spLocks noChangeArrowheads="1"/>
            </p:cNvSpPr>
            <p:nvPr/>
          </p:nvSpPr>
          <p:spPr bwMode="auto">
            <a:xfrm>
              <a:off x="7610168" y="2707668"/>
              <a:ext cx="198120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SB1 / SB2</a:t>
              </a:r>
            </a:p>
          </p:txBody>
        </p:sp>
        <p:sp>
          <p:nvSpPr>
            <p:cNvPr id="67591" name="TextBox 4"/>
            <p:cNvSpPr txBox="1">
              <a:spLocks noChangeArrowheads="1"/>
            </p:cNvSpPr>
            <p:nvPr/>
          </p:nvSpPr>
          <p:spPr bwMode="auto">
            <a:xfrm>
              <a:off x="7610168" y="3007706"/>
              <a:ext cx="19812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Misc. Connection</a:t>
              </a:r>
            </a:p>
          </p:txBody>
        </p:sp>
        <p:sp>
          <p:nvSpPr>
            <p:cNvPr id="67592" name="TextBox 4"/>
            <p:cNvSpPr txBox="1">
              <a:spLocks noChangeArrowheads="1"/>
            </p:cNvSpPr>
            <p:nvPr/>
          </p:nvSpPr>
          <p:spPr bwMode="auto">
            <a:xfrm>
              <a:off x="7610168" y="3307743"/>
              <a:ext cx="1981200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Detector, PPB, etc.</a:t>
              </a: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7692718" y="2029806"/>
              <a:ext cx="1096963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7692718" y="2329843"/>
              <a:ext cx="1096963" cy="0"/>
            </a:xfrm>
            <a:prstGeom prst="line">
              <a:avLst/>
            </a:prstGeom>
            <a:ln/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7692718" y="2629881"/>
              <a:ext cx="1096963" cy="0"/>
            </a:xfrm>
            <a:prstGeom prst="line">
              <a:avLst/>
            </a:prstGeom>
            <a:ln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7692718" y="2929918"/>
              <a:ext cx="1096963" cy="0"/>
            </a:xfrm>
            <a:prstGeom prst="line">
              <a:avLst/>
            </a:prstGeom>
            <a:ln>
              <a:solidFill>
                <a:srgbClr val="FF7C8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7692718" y="3229956"/>
              <a:ext cx="1096963" cy="0"/>
            </a:xfrm>
            <a:prstGeom prst="line">
              <a:avLst/>
            </a:prstGeom>
            <a:ln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7692718" y="3529993"/>
              <a:ext cx="1096963" cy="0"/>
            </a:xfrm>
            <a:prstGeom prst="line">
              <a:avLst/>
            </a:prstGeom>
            <a:ln>
              <a:solidFill>
                <a:srgbClr val="FF330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08546" name="Picture 2" descr="http://www.itsbulletin.com/wp-content/uploads/2007/09/detection_zones.jpe"/>
          <p:cNvPicPr>
            <a:picLocks noChangeAspect="1" noChangeArrowheads="1"/>
          </p:cNvPicPr>
          <p:nvPr/>
        </p:nvPicPr>
        <p:blipFill rotWithShape="1">
          <a:blip r:embed="rId5"/>
          <a:srcRect l="18884" r="18884"/>
          <a:stretch/>
        </p:blipFill>
        <p:spPr bwMode="auto">
          <a:xfrm>
            <a:off x="315606" y="4269768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311218" y="1421793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Controller Unit (CU)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1218" y="1966306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Auxiliary Display Unit (ADU)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1218" y="2512406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Cabinet Power Supply (CPS)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1218" y="3058506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Input Assembly I-5 (IA)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1218" y="3603018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Output Assembly (OA)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11218" y="4149118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Field Input Termination Assembly (FITA)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11218" y="4693631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Field Output Termination Assembly (FOTA)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1218" y="5239731"/>
            <a:ext cx="1624013" cy="457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Service Assembly (SA)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9115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0"/>
            <a:ext cx="8073188" cy="9384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dirty="0"/>
              <a:t>ATC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Cabinet Selection Matrix </a:t>
            </a:r>
            <a:r>
              <a:rPr lang="en-US" sz="2200" dirty="0">
                <a:solidFill>
                  <a:srgbClr val="0066FF"/>
                </a:solidFill>
              </a:rPr>
              <a:t>(L:\Product_Information\Product_Reference\Cabinets\ATC Cabinets)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2061EF6-7E02-4A7D-8A86-57E274480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34" t="1284"/>
          <a:stretch/>
        </p:blipFill>
        <p:spPr>
          <a:xfrm>
            <a:off x="637674" y="1016345"/>
            <a:ext cx="7327231" cy="482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8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0"/>
            <a:ext cx="8073188" cy="9384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dirty="0"/>
              <a:t>ATC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Cabinet Selection Matrix </a:t>
            </a:r>
            <a:r>
              <a:rPr lang="en-US" sz="2200" dirty="0">
                <a:solidFill>
                  <a:srgbClr val="0066FF"/>
                </a:solidFill>
              </a:rPr>
              <a:t>(L:\Product_Information\Product_Reference\Cabinets\ATC Cabinets)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E430C8B-0AAB-4C22-BB78-0B11748B09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062406"/>
              </p:ext>
            </p:extLst>
          </p:nvPr>
        </p:nvGraphicFramePr>
        <p:xfrm>
          <a:off x="216568" y="986589"/>
          <a:ext cx="8638674" cy="4860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806">
                  <a:extLst>
                    <a:ext uri="{9D8B030D-6E8A-4147-A177-3AD203B41FA5}">
                      <a16:colId xmlns:a16="http://schemas.microsoft.com/office/drawing/2014/main" val="2007027014"/>
                    </a:ext>
                  </a:extLst>
                </a:gridCol>
                <a:gridCol w="814116">
                  <a:extLst>
                    <a:ext uri="{9D8B030D-6E8A-4147-A177-3AD203B41FA5}">
                      <a16:colId xmlns:a16="http://schemas.microsoft.com/office/drawing/2014/main" val="2796362247"/>
                    </a:ext>
                  </a:extLst>
                </a:gridCol>
                <a:gridCol w="1007952">
                  <a:extLst>
                    <a:ext uri="{9D8B030D-6E8A-4147-A177-3AD203B41FA5}">
                      <a16:colId xmlns:a16="http://schemas.microsoft.com/office/drawing/2014/main" val="2668161915"/>
                    </a:ext>
                  </a:extLst>
                </a:gridCol>
                <a:gridCol w="5950800">
                  <a:extLst>
                    <a:ext uri="{9D8B030D-6E8A-4147-A177-3AD203B41FA5}">
                      <a16:colId xmlns:a16="http://schemas.microsoft.com/office/drawing/2014/main" val="3419226077"/>
                    </a:ext>
                  </a:extLst>
                </a:gridCol>
              </a:tblGrid>
              <a:tr h="33817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                                                                    ATC Cabinet-HV                      Revision 3 (9/23/2019)</a:t>
                      </a:r>
                      <a:endParaRPr lang="en-US" sz="1500" b="0" i="0" u="none" strike="noStrike">
                        <a:solidFill>
                          <a:srgbClr val="487EB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444194"/>
                  </a:ext>
                </a:extLst>
              </a:tr>
              <a:tr h="271276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CABINET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P/N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AGENCY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DESCRIPTION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b"/>
                </a:tc>
                <a:extLst>
                  <a:ext uri="{0D108BD9-81ED-4DB2-BD59-A6C34878D82A}">
                    <a16:rowId xmlns:a16="http://schemas.microsoft.com/office/drawing/2014/main" val="453606035"/>
                  </a:ext>
                </a:extLst>
              </a:tr>
              <a:tr h="1932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358i</a:t>
                      </a:r>
                      <a:br>
                        <a:rPr lang="en-US" sz="800" u="none" strike="noStrike">
                          <a:effectLst/>
                        </a:rPr>
                      </a:br>
                      <a:r>
                        <a:rPr lang="en-US" sz="800" u="none" strike="noStrike">
                          <a:effectLst/>
                        </a:rPr>
                        <a:t>Backpack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M53381-SC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358i ATCC-HV,BACK PACK,IA-OA COMBO,(2)FITA-8CH,(2)FOTA-4CH,SA-HV, POWDERCOATED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2944284711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M53391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358i ATCC-HV,BACK PACK,STRETCH,IA-OA COMBO,(2)FITA-8CH,(2)FOTA-4CH,SA-HV, NATURAL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2446338599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M53381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358i ATCC-HV,BACK PACK,IA-OA COMBO,(2)FITA-8CH,(2)FOTA-4CH,SA-HV, NATURAL.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2511909372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M53391-SC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358i ATCC-HV,BACK PACK, STRETCH,IA-OA COMBO,(2)FITA-8CH,(2)FOTA-4CH,SA-HV, POWDERCOATED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419639534"/>
                  </a:ext>
                </a:extLst>
              </a:tr>
              <a:tr h="1932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M73476-SC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FORT WORTH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358i ATCC-HV,BACK PACK,STRETCH,FORT WORTH, IA-OA COMBO, (2)FITA-8CH, (2)FOTA-4CH, SA-HV, P COATED.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3806543220"/>
                  </a:ext>
                </a:extLst>
              </a:tr>
              <a:tr h="1932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M73476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FORT WORTH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358i ATCC-HV,BACK PACK,STRETCH,FORT WORTH, IA-OA COMBO, (2)FITA-8CH, (2)FOTA-4CH, SA-HV, NATURAL..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3837946759"/>
                  </a:ext>
                </a:extLst>
              </a:tr>
              <a:tr h="1932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ALBANY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358i ATCC-HV,BACK PACK,STRETCH,ALBANY,IA-OA COMBO,(2)FITA-8CH,(2)FOTA-4CH,SA-HV,P COATED BLACK.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4183351497"/>
                  </a:ext>
                </a:extLst>
              </a:tr>
              <a:tr h="19324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357i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M57213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357i ATCC-HV,STANDARD(MESA), NATURAL..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236067213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M36321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LA CITY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357i ATCC-HV, LA CITY, P/C, LOADED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377290994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M56811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LA CITY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357i ATCC-HV,LA CITY, POWDER COATED SILVER ANTI/GRAFFITI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208038638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M78107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357i ATCC-HV,STANDARD,ANODIZED.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2203840723"/>
                  </a:ext>
                </a:extLst>
              </a:tr>
              <a:tr h="193241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356i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M54705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ATCC-HV,IA-24CH,OA-16CH,FOTA-16CH,SA,NATURAL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516113393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M55517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ATCC-HV,IA-24CH,FITA-24CH,OA-16CH,FOTA-16CH,SA,NATURAL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588955094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M55517-SC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ATCC-HV,IA-24CH,FITA-24CH,OA-16CH,FOTA-16CH,SA,P/COATR COATED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3302564204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M59758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LA CITY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 LA CITY, OA-16CH W/O STOP TIME SW, IA-24CH, FITA-24CH V, FOTA-16CH, DC BUS, SA-HV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825728985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M73515-SC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ALBANY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 ALBANY,OA-16CH-HV,FOTA-16CH, IA-24CH,FITA-24CH,SA-HV,P/COAT PER S.O.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2770376435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M76382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FORT WORTH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ATCC-HV,FORT WORTH, IA-24CH, FITA-24CH V, OA-16CH, FOTA-16CH, SA-ONE FLASHER, NATURAL.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888616303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ALBANY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ATCC-HV,ALBANY,IA24CH,FITA24CH,OA16CH-HV,FOTA16CH,SA-HV,TEST,ALM,RJ45,P COATED BLACK.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2385735285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ATCC-HV,IA-24CH,FITA-24CH,OA-16CH,FOTA-16CH,SA,ANODIZED.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1567071125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M78142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PHILADELPHIA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356i ATCC-HV,PHILADELPHIA,IA-24CH,FITA-24CH,OA-16CH,FOTA-16CH,HEX HANDLE,P/COAT.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3145782972"/>
                  </a:ext>
                </a:extLst>
              </a:tr>
              <a:tr h="19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M36205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ATC KIT, RACK ASSY,356i ON CASTERS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4255665951"/>
                  </a:ext>
                </a:extLst>
              </a:tr>
              <a:tr h="1932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M73841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LA CITY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 dirty="0">
                          <a:effectLst/>
                        </a:rPr>
                        <a:t>351i ATCC-HV LA CITY, OA32CH-HV, IA48CH(1), FITA24CH(1), FOTA-16CH(2), SA-(2) FLASHER, ANTIGR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extLst>
                  <a:ext uri="{0D108BD9-81ED-4DB2-BD59-A6C34878D82A}">
                    <a16:rowId xmlns:a16="http://schemas.microsoft.com/office/drawing/2014/main" val="3964675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70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0"/>
            <a:ext cx="8073188" cy="9384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dirty="0"/>
              <a:t>ATC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Cabinet Selection Matrix </a:t>
            </a:r>
            <a:r>
              <a:rPr lang="en-US" sz="2200" dirty="0">
                <a:solidFill>
                  <a:srgbClr val="0066FF"/>
                </a:solidFill>
              </a:rPr>
              <a:t>(L:\Product_Information\Product_Reference\Cabinets\ATC Cabinets)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B41191A-468F-4FE1-9374-26CEFA1C60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307324"/>
              </p:ext>
            </p:extLst>
          </p:nvPr>
        </p:nvGraphicFramePr>
        <p:xfrm>
          <a:off x="1503947" y="914400"/>
          <a:ext cx="5543189" cy="4899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5147">
                  <a:extLst>
                    <a:ext uri="{9D8B030D-6E8A-4147-A177-3AD203B41FA5}">
                      <a16:colId xmlns:a16="http://schemas.microsoft.com/office/drawing/2014/main" val="2539007993"/>
                    </a:ext>
                  </a:extLst>
                </a:gridCol>
                <a:gridCol w="522004">
                  <a:extLst>
                    <a:ext uri="{9D8B030D-6E8A-4147-A177-3AD203B41FA5}">
                      <a16:colId xmlns:a16="http://schemas.microsoft.com/office/drawing/2014/main" val="3395738825"/>
                    </a:ext>
                  </a:extLst>
                </a:gridCol>
                <a:gridCol w="646291">
                  <a:extLst>
                    <a:ext uri="{9D8B030D-6E8A-4147-A177-3AD203B41FA5}">
                      <a16:colId xmlns:a16="http://schemas.microsoft.com/office/drawing/2014/main" val="2818217365"/>
                    </a:ext>
                  </a:extLst>
                </a:gridCol>
                <a:gridCol w="3819747">
                  <a:extLst>
                    <a:ext uri="{9D8B030D-6E8A-4147-A177-3AD203B41FA5}">
                      <a16:colId xmlns:a16="http://schemas.microsoft.com/office/drawing/2014/main" val="1728561075"/>
                    </a:ext>
                  </a:extLst>
                </a:gridCol>
              </a:tblGrid>
              <a:tr h="109079">
                <a:tc rowSpan="45"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352i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M54123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 IA-24CH,OA-16CH,FOTA-16CH,SA, NATURAL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465622600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M54123-SC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u="none" strike="noStrike">
                          <a:effectLst/>
                        </a:rPr>
                        <a:t>352i, ATCC-HV, IA-24CH,OA-16CH,FOTA-16CH,SA, POWDER COATED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533216744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M55409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 IA-24CH,OA-32CH,(2)FOTA-16CH,SA NATURAL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737208012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M55515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ATCC-HV,IA-24CH,FITA-24CH,OA-16CH,FOTA-16CH,SA, NATURAL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01918085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M55515A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ATCC-HV,IA-24CH,FITA-24CH,OA-16CH,FOTA-16CH,SA, ANODIZED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890610846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M55515-SC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500" u="none" strike="noStrike">
                          <a:effectLst/>
                        </a:rPr>
                        <a:t>352i, ATCC-HV,IA-24CH,FITA-24CH,OA-16CH,FOTA-16CH,SA, POWDER COATED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674078752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M57911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 IA-24CH, FITA-24CH, OA-32CH,(2)FOTA-16CH, SA-TWO FLASHER, NATURAL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469021745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M57911A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 IA-24CH, FITA-24CH, OA-32CH,(2)FOTA-16CH, SA-TWO FLASHER, ANODIZED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804009023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M56155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FORT WORTH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 FORT WORTH, IA-24CH,FITA-24CH,OA-16CH,FOTA-16CH,SA, NATURAL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318268163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M57909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ATCC-HV,VDOT, IA-24CH, FITA-24CH, OA-16CH, FOTA-16CH, SA, ANTI GRAF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378397743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M57910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ATCC-HV,VDOT, IA-24CH, FITA-24CH, OA-32CH,(2)FOTA-16CH, SA-TWO FLASHER, ANTI GRAF.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139433272"/>
                  </a:ext>
                </a:extLst>
              </a:tr>
              <a:tr h="1004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M58628-CT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SAN FRANCISCO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ATCC-HV,SF, FOREST  P-COAT/ANTI-G (GREEN-OUT/ WHITE-IN).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75446493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M59725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LA CITY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 LA CITY, OA32CH-HV, IA48CH, FITA24CH(2), FOTA-16CH(2), SA-(2) FLASHER, ANTIGR..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050351617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M73492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ATCC-HV,(2)IA-24CH,(2)FITA-24CH,OA-16CH,FOTA-16CH,SA, NATURAL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67785795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M73472-SC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 IA-24CH, FITA-24CH, OA-32CH, FOTA-32CH, SA-TWO FLASHER, POWDER COATED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46150873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M73506-SC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BRIDGEPORT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ATCC-HV,BRIDGEPORT,OA-16CH-HV,IA-24CH,FITA-24CH,FOTA-16CH,SA, POWDER COATED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4292496250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M73842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MESA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ATCC-HV,MESA,IA-24CH,FITA-24CH,OA-16CH,FOTA-16CH,SA-HV,ALARM PNL,NATURAL.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3822133656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M73958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ATCC-HV,IA-48CH(2),FITA-48CH(2),OA-16CH,FOTA-16CH,SA, NATURAL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335350499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M73966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MESA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ATCC-HV,MESA,IA-48CH,FITA-48CH,OA-16CH,FOTA-16CH,SA-HV,ALARM PNL,NATURAL.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323538763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M74230-SC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ALBANY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 ALBANY,OA-16CH-HV,FOTA-16CH, IA-24CH,FITA-24CH,SA-HV,P/COAT PER S.O.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426634381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M74238A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ATCC-HV,(2)IA-24CH,(1) FITA-48CH,OA HV-16CH,FOTA-16CH,SA-HV, ANODIZED.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323465975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M74239-SAG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ATCC-HV,(2)IA-24CH,(1) FITA-48CH,OA HV-16CH,FOTA-16CH,SA-HV, P/C SILVER/ANTI GRAFF.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406879927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M76075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CALIFORNIA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ATCC-HV,CALIFORNIA,(2)IA-24CH,FITA-48CH,OA-16CH,FOTA-16CH,SA, ANODIZED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199467321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M76076-SC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CALIFORNIA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ATCC-HV,CALIFORNIA,(2)IA-24CH,FITA-48CH,OA-16CH,FOTA-16CH,SA, P-COAT.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775085643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M76076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CALIFORNIA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ATCC-HV,CALIFORNIA,(2)IA-24CH,FITA-48CH,OA-16CH,FOTA-16CH,SA, P-COAT, FS595C-17178.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98195847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M76386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PASADENA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 PASADENA,(2)IA-24CH,(2)FITA-24CH V,OA-16CH,FOTA-16CH,SA-HV, NATURAL.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327288102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M76488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MONTREAL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 MONTREAL, IA-24CH, FITA-24CH, OA-32CH, FOTA-32CH, SA-TWO FLASHER, P-COATED, PER S.O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4072403092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M76599-SC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352i,ATCC-HV,VDOT,(2)IA-24CH,(2)FITA-24CH,OA-16CH,FOTA-16CH,SA-ONE FLASHER, ANTI-G/P-COAT.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169155866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M76604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ALBANY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 ALBANY,OA-16CH-HV,FOTA-16CH, IA-24CH,FITA-24CH,SA-HV,NATURAL.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344392034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M76612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HW-MNDOT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ATCC-HV,MNDOT,IA-24CH/W IDC26, FITA-24CH,OA HV-16CH,FOTA-16CH,SA-HV, ANODIZED.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99414569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M76620-SC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 STD,(2)IA-24CH,(2)FITA-24CH,OA-16CH,FOTA-16CH,SA,NOT BOX, ANTI-G/P-COAT.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529249414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M76829-SC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 OA-16CH, COMBO CAB, NO BOX, P-COAT WHT INSIDE, GRY ANTI-G OUTSIDE.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149356874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M76831-SC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 OA-16CH, COMBO CAB W/BOX, P-COAT WHT INSIDE, GRY ANTI-G  OUTSIDE.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955072793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M78020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352i,ATCC-HV,VDOT,OA-16CH,COMBO CAB W/BOX &amp; GEN,P-COAT WHT IN,GRY ANTI-G OUT.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570167833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M78050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ALBANY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 ATCC-HV,ALBANY,IA24CH,FITA24CH,OA16CH-HV,FOTA16CH,SA-HV,TEST,ALM,RJ45,P COATED BLACK.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345905991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M78071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352i,ATCC-HV,VDOT,OA-32CH,COMBO CAB W/BOX &amp; GEN,P-COAT WHT IN,GRY ANTI-G OUT.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708120397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M78075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352i,ATCC-HV,VDOT,OA-32CH,COMBO CAB &amp; GEN INLET,NOT BOX,P-COAT WHT IN,GRY ANTI-G OUT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373814212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M78076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352i,ATCC-HV,VDOT,OA-16CH,COMBO CAB &amp; GEN INLET,NOT BOX,P-COAT WHT IN,GRY ANTI-G OUT.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518878052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M78093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 STD,OA16CH WITH GEN INLET &amp; BOX,P-COAT WHT IN,GRY ANTI-G OUT.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3821778012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M78094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 STD,OA16CH WITH GEN INLET,NOT BOX,P-COAT WHT IN,GRY ANTI-G OUT.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453934465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M78095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 STD,OA32CH WITH GEN INLET &amp; BOX,P-COAT WHT IN,GRY ANTI-G OUT.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417384837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M78097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VIRGINIA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352i,ATCC-HV,VDOT STD,OA32CH WITH GEN INLET,NOT BOX,P-COAT WHT IN,GRY ANTI-G OUT.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3205997748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M78190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MINESSOTA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ATCC-HV,MNDOT,IA-24CH,FITA-24CH,OA-16CH,FOTA-16CH,SA,ANODIZED.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858949892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M36654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SAN MARCOS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352i ATCC-HV,SAN MARCOS,(2)IA24CH,IA48CH,(2)FITA24CH,FITA48CH,OA16CH,FRNT/FOTA-16CH,SA,ANODIZED.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2244244425"/>
                  </a:ext>
                </a:extLst>
              </a:tr>
              <a:tr h="10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M59276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 dirty="0">
                          <a:effectLst/>
                        </a:rPr>
                        <a:t>ATC KIT, RACK ASSY,352i,OA-32CH, ON CASTERS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50" marR="5550" marT="5550" marB="0" anchor="ctr"/>
                </a:tc>
                <a:extLst>
                  <a:ext uri="{0D108BD9-81ED-4DB2-BD59-A6C34878D82A}">
                    <a16:rowId xmlns:a16="http://schemas.microsoft.com/office/drawing/2014/main" val="11100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95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8" y="0"/>
            <a:ext cx="8073188" cy="9384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4000" dirty="0"/>
              <a:t>ATC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Cabinet Selection Matrix </a:t>
            </a:r>
            <a:r>
              <a:rPr lang="en-US" sz="2200" dirty="0">
                <a:solidFill>
                  <a:srgbClr val="0066FF"/>
                </a:solidFill>
              </a:rPr>
              <a:t>(L:\Product_Information\Product_Reference\Cabinets\ATC Cabinets)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A56E0F0-AE1B-43E6-BE1F-B7A83BB5A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082620"/>
              </p:ext>
            </p:extLst>
          </p:nvPr>
        </p:nvGraphicFramePr>
        <p:xfrm>
          <a:off x="529389" y="926432"/>
          <a:ext cx="7883341" cy="48949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9512">
                  <a:extLst>
                    <a:ext uri="{9D8B030D-6E8A-4147-A177-3AD203B41FA5}">
                      <a16:colId xmlns:a16="http://schemas.microsoft.com/office/drawing/2014/main" val="1524144033"/>
                    </a:ext>
                  </a:extLst>
                </a:gridCol>
                <a:gridCol w="742377">
                  <a:extLst>
                    <a:ext uri="{9D8B030D-6E8A-4147-A177-3AD203B41FA5}">
                      <a16:colId xmlns:a16="http://schemas.microsoft.com/office/drawing/2014/main" val="2251121791"/>
                    </a:ext>
                  </a:extLst>
                </a:gridCol>
                <a:gridCol w="919134">
                  <a:extLst>
                    <a:ext uri="{9D8B030D-6E8A-4147-A177-3AD203B41FA5}">
                      <a16:colId xmlns:a16="http://schemas.microsoft.com/office/drawing/2014/main" val="2172707992"/>
                    </a:ext>
                  </a:extLst>
                </a:gridCol>
                <a:gridCol w="5432318">
                  <a:extLst>
                    <a:ext uri="{9D8B030D-6E8A-4147-A177-3AD203B41FA5}">
                      <a16:colId xmlns:a16="http://schemas.microsoft.com/office/drawing/2014/main" val="1148312417"/>
                    </a:ext>
                  </a:extLst>
                </a:gridCol>
              </a:tblGrid>
              <a:tr h="1687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353i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M78144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PHILADELPHIA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353i ATCC-HV,PHILADELPHIA,IA-24CH,FITA-24CH,OA-16CH,FOTA-16CH,SA-HV,HEX HANDLE,P/COAT.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049906117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M78508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WYLIE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353i ATCC-HV,WYLIE,IA24CH,FITA24CH,OA16CH-HV,FOTA-16CH,SA,NATURAL OUTSIDE, WHITE INSIDE.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739075204"/>
                  </a:ext>
                </a:extLst>
              </a:tr>
              <a:tr h="168791">
                <a:tc rowSpan="17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350i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M56764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350i,ATCC-HV,IA-24CH,FITA-24CH,OA-32CH,FOTA-16CH X 2,SA TWO FLASHERS,NATURAL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1110443959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M73485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LEESBURG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ATCC-HV,LEESBURG,IA-24CH`,(2)IA-48CH, (5)FITA-24CH,OA-16CH-HV, FOTA-16CH,SA-HV, W/ CUTOUT, NAT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559031571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M73473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ATCC-HV,IA-24CH,OA-16CH-HV, FOTA-16CH,SA-HV ONE FLASHER, WITH CUTOUT, NATURAL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870323748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M74231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ATCC-HV,IA-24CH,OA-16CH-HV, FOTA-16CH,SA-HV ONE FLASHER, WITH CUTOUT, ANODIZED.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089036460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M59267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FORT WORTH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ATCC-HV,FORT WORTH,(2)IA-24CH,(2)FITA-24CH,OA-32CH,(2)FOTA-16CH,SA TWO FLASHERS,NATURAL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1186777800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M76098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CALIFORNIA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 CALIFORNIA,(2)IA-24CH,FITA-48CH,OA-16CH,FOTA-16CH,SA, ANODIZED.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631777993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M76099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CALIFORNIA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 CALIFORNIA,(2)IA-24CH,FITA-48CH,OA-16CH,FOTA-16CH,SA, P-COAT PER S.O.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686203330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M76100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ATCC-HV,(2)IA-24CH,FITA-48CH,OA-16CH,FOTA-16CH,SA,  P-COAT, FS595C-17178.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567112325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M76473-CT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SAN FRANCISCO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ATCC-HV-SFO,(2)IA-24CH,OA-32CH,(2)FOTA-16CH,SA TWO FLASHERS,P-COAT.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937717342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M76840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VIRGINIA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 ATCC-HV,VDOT,5-DOOR CONFIG,OA-16CH,P-COAT WHITE INSIDE,GRY ANTI-G OUTSIDE.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2331836921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VIRGINIA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ATCC-HV,VDOT,5-DOOR CONFIG,OA-16CH,GEN INLET, P-COAT WTH IN,GRY ANTI-G OUT.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1578316692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ALBANY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350i, ATCC-HV,ALBANY,IA24CH,FITA24CH,OA16CH-HV,FOTA16CH,SA-HV,TEST,ALM,RJ45,P COATED BLACK.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190256827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ATCC-HV,IA-24CH,OA-16CH-HV, FOTA-16CH SPRING,SA-HV,WITH CENTER CUT,NATURAL.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288601103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ATCC-HV,IA-24CH,OA-32CH-HV,(2)FOTA-16CH SPRING,SA-HV,WITH CENTER CUT,NATURAL.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706260964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M78131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ATCC-HV,IA-48CH,FITA-48CH,OA-32CH,(2)FOTA-16CH,SA TWO FLASHERS,NATURAL.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519108228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M78139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VIRGINIA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ATCC-HV,VDOT,5-DOOR CONFIG,OA-32CH,W GEN INLET, P-COAT WTH IN,GRY ANTI-G OUT.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2617782828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M78428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MINESSOTA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350i ATCC-HV,MNDOT,OA-32CH-HV,(2)FOTA 16CH,(2)IA-24CH,(2)FITA-24CH,SA TWO HV,ANODIZED.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2178179581"/>
                  </a:ext>
                </a:extLst>
              </a:tr>
              <a:tr h="16879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M-ATC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M73471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M-ATCC-HV, OA-16CH, FOTA-16CH, IA-24CH, FITA-24CH, SA-ONE FLASHER-HV, NATURAL, X01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283826324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M73038-SC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M-ATCC-HV, OA-16CH, FOTA-16CH, IA-24CH, FITA-24CH, SA-ONE FLASHER-HV, POWDER COATED PER S.O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1163049848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M59869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SAN FRANCISCO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M61-ATCC-HV-SF, OA-16CH, FOTA-16CH, IA-24CH, FITA-24CH, SA-ONE FLASHER-HV,P/COATED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521060696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M76376-CT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SAN FRANCISCO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M65-ATCC-HV-SF,OA-16CH,FOTA-16CH,IA-24CH,FITA-24CH,SA-ONE FLAS-HV,P/COATED,CT.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2963334743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M76453-CT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SAN FRANCISCO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M75-ATCC-HV-SF,OA-16CH,FOTA-16CH,IA-24CH,FITA-24CH,SA-ONE FLAS-HV,P/COATED,CT.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755304175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M78029-SC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M65-ATCC-HV,OA-16CH, FOTA-16CH, IA-24CH, FITA-24CH, SA-HV-H,P-COATED PER S.O.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3837271126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M78055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u="none" strike="noStrike">
                          <a:effectLst/>
                        </a:rPr>
                        <a:t>M65-ATCC-HV,OA-16CH, FOTA-16CH, IA-24CH, FITA-24CH, SA-HV-H,NATURAL.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extLst>
                  <a:ext uri="{0D108BD9-81ED-4DB2-BD59-A6C34878D82A}">
                    <a16:rowId xmlns:a16="http://schemas.microsoft.com/office/drawing/2014/main" val="1064469067"/>
                  </a:ext>
                </a:extLst>
              </a:tr>
              <a:tr h="1687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</a:rPr>
                        <a:t>P-ATC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M78158-SC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P-ATCC-HV, OA32CH-HV,FOTA32CH,IA-48CH,IA-24CH,FITA-48CH,FITA-24CH,SA-TWO-HV,P-COAT.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extLst>
                  <a:ext uri="{0D108BD9-81ED-4DB2-BD59-A6C34878D82A}">
                    <a16:rowId xmlns:a16="http://schemas.microsoft.com/office/drawing/2014/main" val="1391972993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M78467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P-ATCC-HV, OA16CH-HV,LOADBAY-16CH,IA-24CH,FITA-24CH,SA-ONE-HV,NATURAL.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extLst>
                  <a:ext uri="{0D108BD9-81ED-4DB2-BD59-A6C34878D82A}">
                    <a16:rowId xmlns:a16="http://schemas.microsoft.com/office/drawing/2014/main" val="4130565219"/>
                  </a:ext>
                </a:extLst>
              </a:tr>
              <a:tr h="1687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M78500-SC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P-ATCC-HV, OA32CH-HV,FOTA32CH,IA-48CH,(2)FITA-24CH,SA-TWO-HV,P-COAT,PER S.O.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12" marR="8612" marT="8612" marB="0" anchor="b"/>
                </a:tc>
                <a:extLst>
                  <a:ext uri="{0D108BD9-81ED-4DB2-BD59-A6C34878D82A}">
                    <a16:rowId xmlns:a16="http://schemas.microsoft.com/office/drawing/2014/main" val="2576243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57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F82183-F29D-4E1B-8DED-39A1121C9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3" b="22062"/>
          <a:stretch/>
        </p:blipFill>
        <p:spPr>
          <a:xfrm>
            <a:off x="457201" y="926432"/>
            <a:ext cx="8193504" cy="4794342"/>
          </a:xfrm>
        </p:spPr>
      </p:pic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8081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256936-A5C8-4D86-923B-00306F8ED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08" y="890336"/>
            <a:ext cx="6641433" cy="4981075"/>
          </a:xfrm>
        </p:spPr>
      </p:pic>
    </p:spTree>
    <p:extLst>
      <p:ext uri="{BB962C8B-B14F-4D97-AF65-F5344CB8AC3E}">
        <p14:creationId xmlns:p14="http://schemas.microsoft.com/office/powerpoint/2010/main" val="4048868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92936"/>
            <a:ext cx="8094245" cy="8500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ATC Cabinet Assembly variations </a:t>
            </a:r>
            <a:r>
              <a:rPr lang="en-US" sz="2200" dirty="0">
                <a:solidFill>
                  <a:srgbClr val="0066FF"/>
                </a:solidFill>
              </a:rPr>
              <a:t>(</a:t>
            </a:r>
            <a:r>
              <a:rPr lang="en-US" sz="2200" u="sng" dirty="0">
                <a:solidFill>
                  <a:srgbClr val="0066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V:\Electronics\Types of FITA-FOTA-SA</a:t>
            </a:r>
            <a:r>
              <a:rPr lang="en-US" sz="2200" u="sng" dirty="0">
                <a:solidFill>
                  <a:srgbClr val="0066FF"/>
                </a:solidFill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459" y="661177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Copyright © 2014 McCain, Inc. All Rights Reserved.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35C2B9-A680-49D5-9096-344C29D00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50" y="950495"/>
            <a:ext cx="6561220" cy="4920915"/>
          </a:xfrm>
        </p:spPr>
      </p:pic>
    </p:spTree>
    <p:extLst>
      <p:ext uri="{BB962C8B-B14F-4D97-AF65-F5344CB8AC3E}">
        <p14:creationId xmlns:p14="http://schemas.microsoft.com/office/powerpoint/2010/main" val="2251547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10284</TotalTime>
  <Words>3121</Words>
  <Application>Microsoft Office PowerPoint</Application>
  <PresentationFormat>On-screen Show (4:3)</PresentationFormat>
  <Paragraphs>471</Paragraphs>
  <Slides>28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Office Theme</vt:lpstr>
      <vt:lpstr>Worksheet</vt:lpstr>
      <vt:lpstr>PowerPoint Presentation</vt:lpstr>
      <vt:lpstr> ATC Cabinet Selection Matrix (L:\Product_Information\Product_Reference\Cabinets\ATC Cabinets) </vt:lpstr>
      <vt:lpstr> ATC Cabinet Selection Matrix (L:\Product_Information\Product_Reference\Cabinets\ATC Cabinets) </vt:lpstr>
      <vt:lpstr> ATC Cabinet Selection Matrix (L:\Product_Information\Product_Reference\Cabinets\ATC Cabinets) </vt:lpstr>
      <vt:lpstr> ATC Cabinet Selection Matrix (L:\Product_Information\Product_Reference\Cabinets\ATC Cabinets) </vt:lpstr>
      <vt:lpstr> ATC Cabinet Selection Matrix (L:\Product_Information\Product_Reference\Cabinets\ATC Cabinets)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ATC Cabinet Assembly variations (V:\Electronics\Types of FITA-FOTA-SA) </vt:lpstr>
      <vt:lpstr>CMU 2212-HV vs.  CMU 2212-HV</vt:lpstr>
      <vt:lpstr>CMU 2212-HV Enhancement</vt:lpstr>
      <vt:lpstr>CMU 2212-HV Datakey Programming</vt:lpstr>
      <vt:lpstr>Cabinet System Comparison</vt:lpstr>
      <vt:lpstr>ATC Cabinet Serial Bus System</vt:lpstr>
      <vt:lpstr>ATC Cabinet Serial Bus System</vt:lpstr>
      <vt:lpstr>ATC Cabinet Block Diagram </vt:lpstr>
    </vt:vector>
  </TitlesOfParts>
  <Company>McCain,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Trisha Reddan</dc:creator>
  <cp:lastModifiedBy>Gillespie, Mindy</cp:lastModifiedBy>
  <cp:revision>198</cp:revision>
  <cp:lastPrinted>2019-09-30T14:19:21Z</cp:lastPrinted>
  <dcterms:created xsi:type="dcterms:W3CDTF">2013-09-26T17:20:25Z</dcterms:created>
  <dcterms:modified xsi:type="dcterms:W3CDTF">2020-03-02T20:27:28Z</dcterms:modified>
</cp:coreProperties>
</file>