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slides/slide18.xml" ContentType="application/vnd.openxmlformats-officedocument.presentationml.slide+xml"/>
  <Override PartName="/ppt/slides/slide19.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1.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4"/>
  </p:sldMasterIdLst>
  <p:notesMasterIdLst>
    <p:notesMasterId r:id="rId24"/>
  </p:notesMasterIdLst>
  <p:handoutMasterIdLst>
    <p:handoutMasterId r:id="rId25"/>
  </p:handoutMasterIdLst>
  <p:sldIdLst>
    <p:sldId id="387" r:id="rId5"/>
    <p:sldId id="443" r:id="rId6"/>
    <p:sldId id="453" r:id="rId7"/>
    <p:sldId id="393" r:id="rId8"/>
    <p:sldId id="412" r:id="rId9"/>
    <p:sldId id="413" r:id="rId10"/>
    <p:sldId id="442" r:id="rId11"/>
    <p:sldId id="454" r:id="rId12"/>
    <p:sldId id="437" r:id="rId13"/>
    <p:sldId id="406" r:id="rId14"/>
    <p:sldId id="445" r:id="rId15"/>
    <p:sldId id="455" r:id="rId16"/>
    <p:sldId id="444" r:id="rId17"/>
    <p:sldId id="460" r:id="rId18"/>
    <p:sldId id="451" r:id="rId19"/>
    <p:sldId id="461" r:id="rId20"/>
    <p:sldId id="456" r:id="rId21"/>
    <p:sldId id="458" r:id="rId22"/>
    <p:sldId id="459"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3300"/>
    <a:srgbClr val="FF7C80"/>
    <a:srgbClr val="FFCC00"/>
    <a:srgbClr val="99FF33"/>
    <a:srgbClr val="FFFF00"/>
    <a:srgbClr val="FFCCFF"/>
    <a:srgbClr val="828A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65" autoAdjust="0"/>
    <p:restoredTop sz="98917" autoAdjust="0"/>
  </p:normalViewPr>
  <p:slideViewPr>
    <p:cSldViewPr>
      <p:cViewPr>
        <p:scale>
          <a:sx n="80" d="100"/>
          <a:sy n="80" d="100"/>
        </p:scale>
        <p:origin x="-786"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2" d="100"/>
          <a:sy n="62" d="100"/>
        </p:scale>
        <p:origin x="-260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pitchFamily="34"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pitchFamily="34" charset="0"/>
                <a:cs typeface="+mn-cs"/>
              </a:defRPr>
            </a:lvl1pPr>
          </a:lstStyle>
          <a:p>
            <a:pPr>
              <a:defRPr/>
            </a:pPr>
            <a:fld id="{46D1F720-088D-4AA6-90F4-4113EE45679D}" type="datetime1">
              <a:rPr lang="en-US"/>
              <a:pPr>
                <a:defRPr/>
              </a:pPr>
              <a:t>1/16/2013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pitchFamily="34" charset="0"/>
                <a:cs typeface="+mn-cs"/>
              </a:defRPr>
            </a:lvl1pPr>
          </a:lstStyle>
          <a:p>
            <a:pPr>
              <a:defRPr/>
            </a:pPr>
            <a:r>
              <a:rPr lang="en-US"/>
              <a:t>McCain Inc</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pitchFamily="34" charset="0"/>
                <a:cs typeface="+mn-cs"/>
              </a:defRPr>
            </a:lvl1pPr>
          </a:lstStyle>
          <a:p>
            <a:pPr>
              <a:defRPr/>
            </a:pPr>
            <a:fld id="{2E1365AD-072D-4271-A656-6A1BF6C81FF5}" type="slidenum">
              <a:rPr lang="en-US"/>
              <a:pPr>
                <a:defRPr/>
              </a:pPr>
              <a:t>‹#›</a:t>
            </a:fld>
            <a:endParaRPr lang="en-US" dirty="0"/>
          </a:p>
        </p:txBody>
      </p:sp>
    </p:spTree>
    <p:extLst>
      <p:ext uri="{BB962C8B-B14F-4D97-AF65-F5344CB8AC3E}">
        <p14:creationId xmlns:p14="http://schemas.microsoft.com/office/powerpoint/2010/main" val="423777114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43ADFC08-DB4D-4AF7-9B0D-B8F26D3CE0DA}" type="datetime1">
              <a:rPr lang="en-US"/>
              <a:pPr>
                <a:defRPr/>
              </a:pPr>
              <a:t>1/16/2013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r>
              <a:rPr lang="en-US"/>
              <a:t>McCain Inc</a:t>
            </a:r>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E4A2E581-7DEC-4702-8681-D598D3E186AE}" type="slidenum">
              <a:rPr lang="en-US"/>
              <a:pPr>
                <a:defRPr/>
              </a:pPr>
              <a:t>‹#›</a:t>
            </a:fld>
            <a:endParaRPr lang="en-US" dirty="0"/>
          </a:p>
        </p:txBody>
      </p:sp>
    </p:spTree>
    <p:extLst>
      <p:ext uri="{BB962C8B-B14F-4D97-AF65-F5344CB8AC3E}">
        <p14:creationId xmlns:p14="http://schemas.microsoft.com/office/powerpoint/2010/main" val="3633937642"/>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
          </p:nvPr>
        </p:nvSpPr>
        <p:spPr/>
        <p:txBody>
          <a:bodyPr/>
          <a:lstStyle/>
          <a:p>
            <a:pPr>
              <a:defRPr/>
            </a:pPr>
            <a:fld id="{15BDAAE7-89AC-4834-A2C1-60317CE50B04}"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8E6FE70D-4FE4-4AB6-8B76-691C1B34DEB1}"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10</a:t>
            </a:fld>
            <a:endParaRPr lang="en-US" dirty="0"/>
          </a:p>
        </p:txBody>
      </p:sp>
    </p:spTree>
    <p:extLst>
      <p:ext uri="{BB962C8B-B14F-4D97-AF65-F5344CB8AC3E}">
        <p14:creationId xmlns:p14="http://schemas.microsoft.com/office/powerpoint/2010/main" val="4292145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11</a:t>
            </a:fld>
            <a:endParaRPr lang="en-US" dirty="0"/>
          </a:p>
        </p:txBody>
      </p:sp>
    </p:spTree>
    <p:extLst>
      <p:ext uri="{BB962C8B-B14F-4D97-AF65-F5344CB8AC3E}">
        <p14:creationId xmlns:p14="http://schemas.microsoft.com/office/powerpoint/2010/main" val="1696958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
          </p:nvPr>
        </p:nvSpPr>
        <p:spPr/>
        <p:txBody>
          <a:bodyPr/>
          <a:lstStyle/>
          <a:p>
            <a:pPr>
              <a:defRPr/>
            </a:pPr>
            <a:fld id="{679830BC-612B-415D-BAB3-A5E9A5AEDA63}"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8105A6C9-D92A-4E17-B943-95CE8C525DA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13</a:t>
            </a:fld>
            <a:endParaRPr lang="en-US" dirty="0"/>
          </a:p>
        </p:txBody>
      </p:sp>
    </p:spTree>
    <p:extLst>
      <p:ext uri="{BB962C8B-B14F-4D97-AF65-F5344CB8AC3E}">
        <p14:creationId xmlns:p14="http://schemas.microsoft.com/office/powerpoint/2010/main" val="1826244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14</a:t>
            </a:fld>
            <a:endParaRPr lang="en-US" dirty="0"/>
          </a:p>
        </p:txBody>
      </p:sp>
    </p:spTree>
    <p:extLst>
      <p:ext uri="{BB962C8B-B14F-4D97-AF65-F5344CB8AC3E}">
        <p14:creationId xmlns:p14="http://schemas.microsoft.com/office/powerpoint/2010/main" val="1479944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latin typeface="Arial" charset="0"/>
              <a:cs typeface="Arial" charset="0"/>
            </a:endParaRPr>
          </a:p>
          <a:p>
            <a:endParaRPr lang="en-US" dirty="0" smtClean="0"/>
          </a:p>
        </p:txBody>
      </p:sp>
      <p:sp>
        <p:nvSpPr>
          <p:cNvPr id="4" name="Date Placeholder 3"/>
          <p:cNvSpPr>
            <a:spLocks noGrp="1"/>
          </p:cNvSpPr>
          <p:nvPr>
            <p:ph type="dt" sz="quarter" idx="1"/>
          </p:nvPr>
        </p:nvSpPr>
        <p:spPr/>
        <p:txBody>
          <a:bodyPr/>
          <a:lstStyle/>
          <a:p>
            <a:pPr>
              <a:defRPr/>
            </a:pPr>
            <a:fld id="{9CA063FE-D066-452C-9D5B-7BA782BEC651}" type="datetime1">
              <a:rPr lang="en-US"/>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459A8C81-E6E4-47E6-9EF3-5067F6B44519}"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16</a:t>
            </a:fld>
            <a:endParaRPr lang="en-US" dirty="0"/>
          </a:p>
        </p:txBody>
      </p:sp>
    </p:spTree>
    <p:extLst>
      <p:ext uri="{BB962C8B-B14F-4D97-AF65-F5344CB8AC3E}">
        <p14:creationId xmlns:p14="http://schemas.microsoft.com/office/powerpoint/2010/main" val="3729506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17</a:t>
            </a:fld>
            <a:endParaRPr lang="en-US" dirty="0"/>
          </a:p>
        </p:txBody>
      </p:sp>
    </p:spTree>
    <p:extLst>
      <p:ext uri="{BB962C8B-B14F-4D97-AF65-F5344CB8AC3E}">
        <p14:creationId xmlns:p14="http://schemas.microsoft.com/office/powerpoint/2010/main" val="2814844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
          </p:nvPr>
        </p:nvSpPr>
        <p:spPr/>
        <p:txBody>
          <a:bodyPr/>
          <a:lstStyle/>
          <a:p>
            <a:pPr>
              <a:defRPr/>
            </a:pPr>
            <a:fld id="{C922658C-945D-4838-94BB-6006A2FFFB3C}"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E709DD23-4EF5-4447-8943-950758848930}"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19</a:t>
            </a:fld>
            <a:endParaRPr lang="en-US" dirty="0"/>
          </a:p>
        </p:txBody>
      </p:sp>
    </p:spTree>
    <p:extLst>
      <p:ext uri="{BB962C8B-B14F-4D97-AF65-F5344CB8AC3E}">
        <p14:creationId xmlns:p14="http://schemas.microsoft.com/office/powerpoint/2010/main" val="205313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
          </p:nvPr>
        </p:nvSpPr>
        <p:spPr/>
        <p:txBody>
          <a:bodyPr/>
          <a:lstStyle/>
          <a:p>
            <a:pPr>
              <a:defRPr/>
            </a:pPr>
            <a:fld id="{15BDAAE7-89AC-4834-A2C1-60317CE50B04}"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69959979-A9A8-466E-8EA6-CEC2FF0C39F9}"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
          </p:nvPr>
        </p:nvSpPr>
        <p:spPr/>
        <p:txBody>
          <a:bodyPr/>
          <a:lstStyle/>
          <a:p>
            <a:pPr>
              <a:defRPr/>
            </a:pPr>
            <a:fld id="{679830BC-612B-415D-BAB3-A5E9A5AEDA63}"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090C04B5-9F60-48CD-A0A5-5B9D0AAD5F01}"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latin typeface="Arial" charset="0"/>
              <a:cs typeface="Arial" charset="0"/>
            </a:endParaRPr>
          </a:p>
        </p:txBody>
      </p:sp>
      <p:sp>
        <p:nvSpPr>
          <p:cNvPr id="4" name="Date Placeholder 3"/>
          <p:cNvSpPr>
            <a:spLocks noGrp="1"/>
          </p:cNvSpPr>
          <p:nvPr>
            <p:ph type="dt" sz="quarter" idx="1"/>
          </p:nvPr>
        </p:nvSpPr>
        <p:spPr/>
        <p:txBody>
          <a:bodyPr/>
          <a:lstStyle/>
          <a:p>
            <a:pPr>
              <a:defRPr/>
            </a:pPr>
            <a:fld id="{5195F4E1-761E-458C-B90B-D5E3738A0A5E}"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DBF82FBA-48A4-4032-B868-7E97881A90B3}"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latin typeface="Arial" charset="0"/>
              <a:cs typeface="Arial" charset="0"/>
            </a:endParaRPr>
          </a:p>
        </p:txBody>
      </p:sp>
      <p:sp>
        <p:nvSpPr>
          <p:cNvPr id="4" name="Date Placeholder 3"/>
          <p:cNvSpPr>
            <a:spLocks noGrp="1"/>
          </p:cNvSpPr>
          <p:nvPr>
            <p:ph type="dt" sz="quarter" idx="1"/>
          </p:nvPr>
        </p:nvSpPr>
        <p:spPr/>
        <p:txBody>
          <a:bodyPr/>
          <a:lstStyle/>
          <a:p>
            <a:pPr>
              <a:defRPr/>
            </a:pPr>
            <a:fld id="{5195F4E1-761E-458C-B90B-D5E3738A0A5E}"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B315D01E-8782-4664-995C-FC94BA0870D5}"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latin typeface="Arial" charset="0"/>
              <a:cs typeface="Arial" charset="0"/>
            </a:endParaRPr>
          </a:p>
        </p:txBody>
      </p:sp>
      <p:sp>
        <p:nvSpPr>
          <p:cNvPr id="4" name="Date Placeholder 3"/>
          <p:cNvSpPr>
            <a:spLocks noGrp="1"/>
          </p:cNvSpPr>
          <p:nvPr>
            <p:ph type="dt" sz="quarter" idx="1"/>
          </p:nvPr>
        </p:nvSpPr>
        <p:spPr/>
        <p:txBody>
          <a:bodyPr/>
          <a:lstStyle/>
          <a:p>
            <a:pPr>
              <a:defRPr/>
            </a:pPr>
            <a:fld id="{5195F4E1-761E-458C-B90B-D5E3738A0A5E}"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B2AFCB7F-6017-4ECD-B1DE-890B73F42395}"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fld id="{43ADFC08-DB4D-4AF7-9B0D-B8F26D3CE0DA}" type="datetime1">
              <a:rPr lang="en-US" smtClean="0"/>
              <a:pPr>
                <a:defRPr/>
              </a:pPr>
              <a:t>1/16/2013</a:t>
            </a:fld>
            <a:endParaRPr lang="en-US" dirty="0"/>
          </a:p>
        </p:txBody>
      </p:sp>
      <p:sp>
        <p:nvSpPr>
          <p:cNvPr id="5" name="Footer Placeholder 4"/>
          <p:cNvSpPr>
            <a:spLocks noGrp="1"/>
          </p:cNvSpPr>
          <p:nvPr>
            <p:ph type="ftr" sz="quarter" idx="11"/>
          </p:nvPr>
        </p:nvSpPr>
        <p:spPr/>
        <p:txBody>
          <a:bodyPr/>
          <a:lstStyle/>
          <a:p>
            <a:pPr>
              <a:defRPr/>
            </a:pPr>
            <a:r>
              <a:rPr lang="en-US" smtClean="0"/>
              <a:t>McCain Inc</a:t>
            </a:r>
            <a:endParaRPr lang="en-US"/>
          </a:p>
        </p:txBody>
      </p:sp>
      <p:sp>
        <p:nvSpPr>
          <p:cNvPr id="6" name="Slide Number Placeholder 5"/>
          <p:cNvSpPr>
            <a:spLocks noGrp="1"/>
          </p:cNvSpPr>
          <p:nvPr>
            <p:ph type="sldNum" sz="quarter" idx="12"/>
          </p:nvPr>
        </p:nvSpPr>
        <p:spPr/>
        <p:txBody>
          <a:bodyPr/>
          <a:lstStyle/>
          <a:p>
            <a:pPr>
              <a:defRPr/>
            </a:pPr>
            <a:fld id="{E4A2E581-7DEC-4702-8681-D598D3E186AE}" type="slidenum">
              <a:rPr lang="en-US" smtClean="0"/>
              <a:pPr>
                <a:defRPr/>
              </a:pPr>
              <a:t>7</a:t>
            </a:fld>
            <a:endParaRPr lang="en-US" dirty="0"/>
          </a:p>
        </p:txBody>
      </p:sp>
    </p:spTree>
    <p:extLst>
      <p:ext uri="{BB962C8B-B14F-4D97-AF65-F5344CB8AC3E}">
        <p14:creationId xmlns:p14="http://schemas.microsoft.com/office/powerpoint/2010/main" val="299817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
          </p:nvPr>
        </p:nvSpPr>
        <p:spPr/>
        <p:txBody>
          <a:bodyPr/>
          <a:lstStyle/>
          <a:p>
            <a:pPr>
              <a:defRPr/>
            </a:pPr>
            <a:fld id="{679830BC-612B-415D-BAB3-A5E9A5AEDA63}"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1EE2D5C4-53BF-4103-A72F-93B066A110E9}"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latin typeface="Arial" charset="0"/>
              <a:cs typeface="Arial" charset="0"/>
            </a:endParaRPr>
          </a:p>
        </p:txBody>
      </p:sp>
      <p:sp>
        <p:nvSpPr>
          <p:cNvPr id="4" name="Date Placeholder 3"/>
          <p:cNvSpPr>
            <a:spLocks noGrp="1"/>
          </p:cNvSpPr>
          <p:nvPr>
            <p:ph type="dt" sz="quarter" idx="1"/>
          </p:nvPr>
        </p:nvSpPr>
        <p:spPr/>
        <p:txBody>
          <a:bodyPr/>
          <a:lstStyle/>
          <a:p>
            <a:pPr>
              <a:defRPr/>
            </a:pPr>
            <a:fld id="{5195F4E1-761E-458C-B90B-D5E3738A0A5E}" type="datetime1">
              <a:rPr lang="en-US" smtClean="0"/>
              <a:pPr>
                <a:defRPr/>
              </a:pPr>
              <a:t>1/16/2013</a:t>
            </a:fld>
            <a:endParaRPr lang="en-US" dirty="0"/>
          </a:p>
        </p:txBody>
      </p:sp>
      <p:sp>
        <p:nvSpPr>
          <p:cNvPr id="5" name="Footer Placeholder 4"/>
          <p:cNvSpPr>
            <a:spLocks noGrp="1"/>
          </p:cNvSpPr>
          <p:nvPr>
            <p:ph type="ftr" sz="quarter" idx="4"/>
          </p:nvPr>
        </p:nvSpPr>
        <p:spPr/>
        <p:txBody>
          <a:bodyPr/>
          <a:lstStyle/>
          <a:p>
            <a:pPr>
              <a:defRPr/>
            </a:pPr>
            <a:r>
              <a:rPr lang="en-US" smtClean="0"/>
              <a:t>McCain Inc</a:t>
            </a:r>
            <a:endParaRPr lang="en-US"/>
          </a:p>
        </p:txBody>
      </p:sp>
      <p:sp>
        <p:nvSpPr>
          <p:cNvPr id="6" name="Slide Number Placeholder 5"/>
          <p:cNvSpPr>
            <a:spLocks noGrp="1"/>
          </p:cNvSpPr>
          <p:nvPr>
            <p:ph type="sldNum" sz="quarter" idx="5"/>
          </p:nvPr>
        </p:nvSpPr>
        <p:spPr/>
        <p:txBody>
          <a:bodyPr/>
          <a:lstStyle/>
          <a:p>
            <a:pPr>
              <a:defRPr/>
            </a:pPr>
            <a:fld id="{C7A86876-920F-431B-A2AD-364409C486DB}"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sp>
        <p:nvSpPr>
          <p:cNvPr id="5" name="Rectangle 4"/>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0" y="1600200"/>
            <a:ext cx="1295400" cy="990600"/>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371600" y="1600200"/>
            <a:ext cx="7772400" cy="990600"/>
          </a:xfrm>
          <a:prstGeom prst="rect">
            <a:avLst/>
          </a:prstGeom>
          <a:solidFill>
            <a:srgbClr val="FCDC4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8" name="Picture 18" descr="McCain Logo_RGB Med_300dpi.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85838"/>
            <a:ext cx="28194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6477000" y="1066800"/>
            <a:ext cx="2667000" cy="457200"/>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667000"/>
            <a:ext cx="6248400" cy="1673225"/>
          </a:xfrm>
        </p:spPr>
        <p:txBody>
          <a:bodyPr/>
          <a:lstStyle>
            <a:lvl1pPr marL="0" indent="0">
              <a:spcBef>
                <a:spcPts val="0"/>
              </a:spcBef>
              <a:buNone/>
              <a:defRPr sz="1600" baseline="0">
                <a:solidFill>
                  <a:srgbClr val="828A8F"/>
                </a:solidFill>
              </a:defRPr>
            </a:lvl1pPr>
            <a:lvl2pPr>
              <a:buNone/>
              <a:defRPr sz="1800" baseline="0">
                <a:solidFill>
                  <a:srgbClr val="828A8F"/>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baseline="0">
                <a:solidFill>
                  <a:srgbClr val="FFFFFF"/>
                </a:solidFill>
              </a:defRPr>
            </a:lvl1pPr>
          </a:lstStyle>
          <a:p>
            <a:r>
              <a:rPr lang="en-US" smtClean="0"/>
              <a:t>Click to edit Master title style</a:t>
            </a:r>
            <a:endParaRPr lang="en-US" dirty="0"/>
          </a:p>
        </p:txBody>
      </p:sp>
      <p:sp>
        <p:nvSpPr>
          <p:cNvPr id="9" name="Text Placeholder 2"/>
          <p:cNvSpPr>
            <a:spLocks noGrp="1"/>
          </p:cNvSpPr>
          <p:nvPr>
            <p:ph type="body" idx="10"/>
          </p:nvPr>
        </p:nvSpPr>
        <p:spPr>
          <a:xfrm>
            <a:off x="6477000" y="1117134"/>
            <a:ext cx="2667000" cy="381000"/>
          </a:xfrm>
        </p:spPr>
        <p:txBody>
          <a:bodyPr/>
          <a:lstStyle>
            <a:lvl1pPr marL="0" indent="0" algn="ctr">
              <a:spcBef>
                <a:spcPts val="0"/>
              </a:spcBef>
              <a:buNone/>
              <a:defRPr sz="1300" baseline="0">
                <a:solidFill>
                  <a:schemeClr val="bg1"/>
                </a:solidFill>
              </a:defRPr>
            </a:lvl1pPr>
            <a:lvl2pPr>
              <a:buNone/>
              <a:defRPr sz="1800" baseline="0">
                <a:solidFill>
                  <a:srgbClr val="828A8F"/>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Tree>
    <p:extLst>
      <p:ext uri="{BB962C8B-B14F-4D97-AF65-F5344CB8AC3E}">
        <p14:creationId xmlns:p14="http://schemas.microsoft.com/office/powerpoint/2010/main" val="441455720"/>
      </p:ext>
    </p:extLst>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rgbClr val="727B80"/>
              </a:gs>
              <a:gs pos="50000">
                <a:srgbClr val="7B8489"/>
              </a:gs>
              <a:gs pos="100000">
                <a:srgbClr val="828A8F"/>
              </a:gs>
            </a:gsLst>
            <a:lin ang="8100000" scaled="1"/>
            <a:tileRect/>
          </a:gradFill>
          <a:ln/>
        </p:spPr>
        <p:style>
          <a:lnRef idx="1">
            <a:schemeClr val="dk1"/>
          </a:lnRef>
          <a:fillRef idx="2">
            <a:schemeClr val="dk1"/>
          </a:fillRef>
          <a:effectRef idx="1">
            <a:schemeClr val="dk1"/>
          </a:effectRef>
          <a:fontRef idx="minor">
            <a:schemeClr val="dk1"/>
          </a:fontRef>
        </p:style>
        <p:txBody>
          <a:bodyPr anchor="ctr"/>
          <a:lstStyle/>
          <a:p>
            <a:pPr algn="ctr">
              <a:defRPr/>
            </a:pPr>
            <a:endParaRPr lang="en-US" dirty="0"/>
          </a:p>
        </p:txBody>
      </p:sp>
      <p:sp>
        <p:nvSpPr>
          <p:cNvPr id="5" name="Rectangle 4"/>
          <p:cNvSpPr/>
          <p:nvPr/>
        </p:nvSpPr>
        <p:spPr>
          <a:xfrm>
            <a:off x="685800" y="2819400"/>
            <a:ext cx="152400" cy="2743200"/>
          </a:xfrm>
          <a:prstGeom prst="rect">
            <a:avLst/>
          </a:prstGeom>
          <a:solidFill>
            <a:srgbClr val="FCDC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Title 1"/>
          <p:cNvSpPr>
            <a:spLocks noGrp="1"/>
          </p:cNvSpPr>
          <p:nvPr>
            <p:ph type="title"/>
          </p:nvPr>
        </p:nvSpPr>
        <p:spPr>
          <a:xfrm>
            <a:off x="914400" y="2819400"/>
            <a:ext cx="7772400" cy="990600"/>
          </a:xfrm>
          <a:ln w="28575"/>
        </p:spPr>
        <p:txBody>
          <a:bodyPr/>
          <a:lstStyle>
            <a:lvl1pPr>
              <a:defRPr>
                <a:solidFill>
                  <a:schemeClr val="bg1"/>
                </a:solidFill>
              </a:defRPr>
            </a:lvl1pPr>
          </a:lstStyle>
          <a:p>
            <a:r>
              <a:rPr lang="en-US" smtClean="0"/>
              <a:t>Click to edit Master title style</a:t>
            </a:r>
            <a:endParaRPr lang="en-US" dirty="0"/>
          </a:p>
        </p:txBody>
      </p:sp>
      <p:sp>
        <p:nvSpPr>
          <p:cNvPr id="8" name="Text Placeholder 2"/>
          <p:cNvSpPr>
            <a:spLocks noGrp="1"/>
          </p:cNvSpPr>
          <p:nvPr>
            <p:ph type="body" idx="1"/>
          </p:nvPr>
        </p:nvSpPr>
        <p:spPr>
          <a:xfrm>
            <a:off x="914400" y="3886200"/>
            <a:ext cx="5867400" cy="1673225"/>
          </a:xfrm>
        </p:spPr>
        <p:txBody>
          <a:bodyPr/>
          <a:lstStyle>
            <a:lvl1pPr marL="0" indent="0">
              <a:spcBef>
                <a:spcPts val="0"/>
              </a:spcBef>
              <a:buNone/>
              <a:defRPr sz="1600" baseline="0">
                <a:solidFill>
                  <a:schemeClr val="bg1">
                    <a:lumMod val="95000"/>
                  </a:schemeClr>
                </a:solidFill>
              </a:defRPr>
            </a:lvl1pPr>
            <a:lvl2pPr>
              <a:buNone/>
              <a:defRPr sz="1800" baseline="0">
                <a:solidFill>
                  <a:srgbClr val="828A8F"/>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Tree>
    <p:extLst>
      <p:ext uri="{BB962C8B-B14F-4D97-AF65-F5344CB8AC3E}">
        <p14:creationId xmlns:p14="http://schemas.microsoft.com/office/powerpoint/2010/main" val="290805087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rgbClr val="FCDC41"/>
        </a:solidFill>
        <a:effectLst/>
      </p:bgPr>
    </p:bg>
    <p:spTree>
      <p:nvGrpSpPr>
        <p:cNvPr id="1" name=""/>
        <p:cNvGrpSpPr/>
        <p:nvPr/>
      </p:nvGrpSpPr>
      <p:grpSpPr>
        <a:xfrm>
          <a:off x="0" y="0"/>
          <a:ext cx="0" cy="0"/>
          <a:chOff x="0" y="0"/>
          <a:chExt cx="0" cy="0"/>
        </a:xfrm>
      </p:grpSpPr>
      <p:sp>
        <p:nvSpPr>
          <p:cNvPr id="5" name="Rectangle 4"/>
          <p:cNvSpPr/>
          <p:nvPr/>
        </p:nvSpPr>
        <p:spPr bwMode="white">
          <a:xfrm>
            <a:off x="1524000" y="0"/>
            <a:ext cx="7620000" cy="6858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9525" y="4664075"/>
            <a:ext cx="1463675" cy="712788"/>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1544638" y="4654550"/>
            <a:ext cx="7599362" cy="712788"/>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spcBef>
                <a:spcPts val="0"/>
              </a:spcBef>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3" name="Picture Placeholder 2"/>
          <p:cNvSpPr>
            <a:spLocks noGrp="1"/>
          </p:cNvSpPr>
          <p:nvPr>
            <p:ph type="pic" idx="1"/>
          </p:nvPr>
        </p:nvSpPr>
        <p:spPr>
          <a:xfrm>
            <a:off x="1549866" y="76200"/>
            <a:ext cx="7467600" cy="4495800"/>
          </a:xfrm>
          <a:no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19" name="Text Placeholder 18"/>
          <p:cNvSpPr>
            <a:spLocks noGrp="1"/>
          </p:cNvSpPr>
          <p:nvPr>
            <p:ph type="body" sz="quarter" idx="12"/>
          </p:nvPr>
        </p:nvSpPr>
        <p:spPr>
          <a:xfrm>
            <a:off x="1600200" y="4724400"/>
            <a:ext cx="7315200" cy="609600"/>
          </a:xfrm>
        </p:spPr>
        <p:txBody>
          <a:bodyPr/>
          <a:lstStyle>
            <a:lvl1pPr>
              <a:buNone/>
              <a:defRPr>
                <a:solidFill>
                  <a:schemeClr val="bg1"/>
                </a:solidFill>
              </a:defRPr>
            </a:lvl1pPr>
          </a:lstStyle>
          <a:p>
            <a:pPr lvl="0"/>
            <a:r>
              <a:rPr lang="en-US" smtClean="0"/>
              <a:t>Click to edit Master text styles</a:t>
            </a:r>
          </a:p>
        </p:txBody>
      </p:sp>
      <p:sp>
        <p:nvSpPr>
          <p:cNvPr id="10" name="Date Placeholder 11"/>
          <p:cNvSpPr>
            <a:spLocks noGrp="1"/>
          </p:cNvSpPr>
          <p:nvPr>
            <p:ph type="dt" sz="half" idx="13"/>
          </p:nvPr>
        </p:nvSpPr>
        <p:spPr>
          <a:xfrm>
            <a:off x="1600200" y="6400800"/>
            <a:ext cx="2667000" cy="365125"/>
          </a:xfrm>
          <a:prstGeom prst="rect">
            <a:avLst/>
          </a:prstGeom>
        </p:spPr>
        <p:txBody>
          <a:bodyPr rtlCol="0"/>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11" name="Footer Placeholder 13"/>
          <p:cNvSpPr>
            <a:spLocks noGrp="1"/>
          </p:cNvSpPr>
          <p:nvPr>
            <p:ph type="ftr" sz="quarter" idx="14"/>
          </p:nvPr>
        </p:nvSpPr>
        <p:spPr>
          <a:xfrm>
            <a:off x="1600200" y="6248400"/>
            <a:ext cx="4572000" cy="365125"/>
          </a:xfrm>
          <a:prstGeom prst="rect">
            <a:avLst/>
          </a:prstGeom>
        </p:spPr>
        <p:txBody>
          <a:bodyPr rtlCol="0"/>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233866634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11"/>
          <p:cNvSpPr>
            <a:spLocks noGrp="1"/>
          </p:cNvSpPr>
          <p:nvPr>
            <p:ph type="dt" sz="half" idx="10"/>
          </p:nvPr>
        </p:nvSpPr>
        <p:spPr>
          <a:xfrm>
            <a:off x="609600" y="6400800"/>
            <a:ext cx="2667000" cy="365125"/>
          </a:xfrm>
          <a:prstGeom prst="rect">
            <a:avLst/>
          </a:prstGeom>
        </p:spPr>
        <p:txBody>
          <a:bodyPr rtlCol="0"/>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5" name="Footer Placeholder 13"/>
          <p:cNvSpPr>
            <a:spLocks noGrp="1"/>
          </p:cNvSpPr>
          <p:nvPr>
            <p:ph type="ftr" sz="quarter" idx="11"/>
          </p:nvPr>
        </p:nvSpPr>
        <p:spPr>
          <a:xfrm>
            <a:off x="609600" y="6248400"/>
            <a:ext cx="4572000" cy="365125"/>
          </a:xfrm>
          <a:prstGeom prst="rect">
            <a:avLst/>
          </a:prstGeom>
        </p:spPr>
        <p:txBody>
          <a:bodyPr rtlCol="0"/>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414348193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a:xfrm>
            <a:off x="609600" y="6400800"/>
            <a:ext cx="3048000" cy="365125"/>
          </a:xfrm>
          <a:prstGeom prst="rect">
            <a:avLst/>
          </a:prstGeom>
        </p:spPr>
        <p:txBody>
          <a:bodyPr rtlCol="0"/>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6" name="Footer Placeholder 11"/>
          <p:cNvSpPr>
            <a:spLocks noGrp="1"/>
          </p:cNvSpPr>
          <p:nvPr>
            <p:ph type="ftr" sz="quarter" idx="11"/>
          </p:nvPr>
        </p:nvSpPr>
        <p:spPr>
          <a:xfrm>
            <a:off x="609600" y="6248400"/>
            <a:ext cx="5029200" cy="365125"/>
          </a:xfrm>
          <a:prstGeom prst="rect">
            <a:avLst/>
          </a:prstGeom>
        </p:spPr>
        <p:txBody>
          <a:bodyPr rtlCol="0"/>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199580133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828800"/>
            <a:ext cx="3886200" cy="563880"/>
          </a:xfrm>
          <a:solidFill>
            <a:srgbClr val="828A8F"/>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828800"/>
            <a:ext cx="3886200" cy="563880"/>
          </a:xfrm>
          <a:solidFill>
            <a:srgbClr val="828A8F"/>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a:xfrm>
            <a:off x="609600" y="6400800"/>
            <a:ext cx="3048000" cy="365125"/>
          </a:xfrm>
          <a:prstGeom prst="rect">
            <a:avLst/>
          </a:prstGeom>
        </p:spPr>
        <p:txBody>
          <a:bodyPr rtlCol="0"/>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8" name="Footer Placeholder 13"/>
          <p:cNvSpPr>
            <a:spLocks noGrp="1"/>
          </p:cNvSpPr>
          <p:nvPr>
            <p:ph type="ftr" sz="quarter" idx="11"/>
          </p:nvPr>
        </p:nvSpPr>
        <p:spPr>
          <a:xfrm>
            <a:off x="609600" y="6248400"/>
            <a:ext cx="5029200" cy="365125"/>
          </a:xfrm>
          <a:prstGeom prst="rect">
            <a:avLst/>
          </a:prstGeom>
        </p:spPr>
        <p:txBody>
          <a:bodyPr rtlCol="0"/>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143256527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09600" y="6400800"/>
            <a:ext cx="3048000" cy="365125"/>
          </a:xfrm>
          <a:prstGeom prst="rect">
            <a:avLst/>
          </a:prstGeom>
        </p:spPr>
        <p:txBody>
          <a:bodyPr/>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4" name="Footer Placeholder 3"/>
          <p:cNvSpPr>
            <a:spLocks noGrp="1"/>
          </p:cNvSpPr>
          <p:nvPr>
            <p:ph type="ftr" sz="quarter" idx="11"/>
          </p:nvPr>
        </p:nvSpPr>
        <p:spPr>
          <a:xfrm>
            <a:off x="609600" y="6248400"/>
            <a:ext cx="5029200" cy="365125"/>
          </a:xfrm>
          <a:prstGeom prst="rect">
            <a:avLst/>
          </a:prstGeom>
        </p:spPr>
        <p:txBody>
          <a:bodyPr/>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103409770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8153400" y="1524000"/>
            <a:ext cx="990600" cy="228600"/>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Slide Number Placeholder 22"/>
          <p:cNvSpPr txBox="1">
            <a:spLocks/>
          </p:cNvSpPr>
          <p:nvPr/>
        </p:nvSpPr>
        <p:spPr>
          <a:xfrm>
            <a:off x="8229600" y="1524000"/>
            <a:ext cx="914400" cy="244475"/>
          </a:xfrm>
          <a:prstGeom prst="rect">
            <a:avLst/>
          </a:prstGeom>
        </p:spPr>
        <p:txBody>
          <a:bodyPr anchor="ctr">
            <a:normAutofit/>
          </a:bodyPr>
          <a:lstStyle>
            <a:lvl1pPr algn="ctr" eaLnBrk="1" latinLnBrk="0" hangingPunct="1">
              <a:defRPr kumimoji="0" sz="1400" b="1">
                <a:solidFill>
                  <a:srgbClr val="FFFFFF"/>
                </a:solidFill>
              </a:defRPr>
            </a:lvl1pPr>
          </a:lstStyle>
          <a:p>
            <a:pPr fontAlgn="auto">
              <a:spcBef>
                <a:spcPts val="0"/>
              </a:spcBef>
              <a:spcAft>
                <a:spcPts val="0"/>
              </a:spcAft>
              <a:defRPr/>
            </a:pPr>
            <a:r>
              <a:rPr lang="en-US" sz="900" b="0" dirty="0" smtClean="0">
                <a:latin typeface="Arial" pitchFamily="34" charset="0"/>
                <a:cs typeface="Arial" pitchFamily="34" charset="0"/>
              </a:rPr>
              <a:t>Page </a:t>
            </a:r>
            <a:fld id="{9C61F05A-1223-4884-A809-2873ECD00E84}" type="slidenum">
              <a:rPr lang="en-US" sz="900" b="0" smtClean="0">
                <a:latin typeface="Arial" pitchFamily="34" charset="0"/>
                <a:cs typeface="Arial" pitchFamily="34" charset="0"/>
              </a:rPr>
              <a:pPr fontAlgn="auto">
                <a:spcBef>
                  <a:spcPts val="0"/>
                </a:spcBef>
                <a:spcAft>
                  <a:spcPts val="0"/>
                </a:spcAft>
                <a:defRPr/>
              </a:pPr>
              <a:t>‹#›</a:t>
            </a:fld>
            <a:endParaRPr lang="en-US" sz="900" b="0" dirty="0">
              <a:latin typeface="Arial" pitchFamily="34" charset="0"/>
              <a:cs typeface="Arial" pitchFamily="34" charset="0"/>
            </a:endParaRPr>
          </a:p>
        </p:txBody>
      </p:sp>
      <p:pic>
        <p:nvPicPr>
          <p:cNvPr id="4" name="Picture 18" descr="McCain Logo_RGB Med_300dpi.jp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6324600"/>
            <a:ext cx="1620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1"/>
          <p:cNvSpPr>
            <a:spLocks noGrp="1"/>
          </p:cNvSpPr>
          <p:nvPr>
            <p:ph type="dt" sz="half" idx="10"/>
          </p:nvPr>
        </p:nvSpPr>
        <p:spPr>
          <a:xfrm>
            <a:off x="609600" y="6400800"/>
            <a:ext cx="3048000" cy="365125"/>
          </a:xfrm>
          <a:prstGeom prst="rect">
            <a:avLst/>
          </a:prstGeom>
        </p:spPr>
        <p:txBody>
          <a:bodyPr/>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6" name="Footer Placeholder 2"/>
          <p:cNvSpPr>
            <a:spLocks noGrp="1"/>
          </p:cNvSpPr>
          <p:nvPr>
            <p:ph type="ftr" sz="quarter" idx="11"/>
          </p:nvPr>
        </p:nvSpPr>
        <p:spPr>
          <a:xfrm>
            <a:off x="609600" y="6248400"/>
            <a:ext cx="5029200" cy="365125"/>
          </a:xfrm>
          <a:prstGeom prst="rect">
            <a:avLst/>
          </a:prstGeom>
        </p:spPr>
        <p:txBody>
          <a:bodyPr/>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421689579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clusion Slide">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baseline="0"/>
            </a:lvl1pPr>
          </a:lstStyle>
          <a:p>
            <a:r>
              <a:rPr lang="en-US" smtClean="0"/>
              <a:t>Click to edit Master title style</a:t>
            </a:r>
            <a:endParaRPr lang="en-US" dirty="0"/>
          </a:p>
        </p:txBody>
      </p:sp>
      <p:sp>
        <p:nvSpPr>
          <p:cNvPr id="3" name="Text Placeholder 2"/>
          <p:cNvSpPr>
            <a:spLocks noGrp="1"/>
          </p:cNvSpPr>
          <p:nvPr>
            <p:ph type="body" idx="2"/>
          </p:nvPr>
        </p:nvSpPr>
        <p:spPr>
          <a:xfrm>
            <a:off x="609600" y="1752600"/>
            <a:ext cx="1600200" cy="4343400"/>
          </a:xfrm>
          <a:solidFill>
            <a:srgbClr val="828A8F"/>
          </a:solidFill>
          <a:ln w="50800" cap="sq" cmpd="dbl" algn="ctr">
            <a:no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baseline="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09600" y="6400800"/>
            <a:ext cx="3048000" cy="365125"/>
          </a:xfrm>
          <a:prstGeom prst="rect">
            <a:avLst/>
          </a:prstGeom>
        </p:spPr>
        <p:txBody>
          <a:bodyPr/>
          <a:lstStyle>
            <a:lvl1pPr algn="l"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endParaRPr lang="en-US"/>
          </a:p>
        </p:txBody>
      </p:sp>
      <p:sp>
        <p:nvSpPr>
          <p:cNvPr id="6" name="Footer Placeholder 5"/>
          <p:cNvSpPr>
            <a:spLocks noGrp="1"/>
          </p:cNvSpPr>
          <p:nvPr>
            <p:ph type="ftr" sz="quarter" idx="11"/>
          </p:nvPr>
        </p:nvSpPr>
        <p:spPr>
          <a:xfrm>
            <a:off x="609600" y="6248400"/>
            <a:ext cx="5029200" cy="365125"/>
          </a:xfrm>
          <a:prstGeom prst="rect">
            <a:avLst/>
          </a:prstGeom>
        </p:spPr>
        <p:txBody>
          <a:bodyPr/>
          <a:lstStyle>
            <a:lvl1pPr fontAlgn="auto">
              <a:spcBef>
                <a:spcPts val="0"/>
              </a:spcBef>
              <a:spcAft>
                <a:spcPts val="0"/>
              </a:spcAft>
              <a:defRPr sz="900">
                <a:solidFill>
                  <a:srgbClr val="828A8F"/>
                </a:solidFill>
                <a:latin typeface="Times New Roman" pitchFamily="18" charset="0"/>
                <a:cs typeface="Times New Roman" pitchFamily="18" charset="0"/>
              </a:defRPr>
            </a:lvl1pPr>
          </a:lstStyle>
          <a:p>
            <a:pPr>
              <a:defRPr/>
            </a:pPr>
            <a:r>
              <a:rPr lang="en-US"/>
              <a:t>DRAFT</a:t>
            </a:r>
          </a:p>
        </p:txBody>
      </p:sp>
    </p:spTree>
    <p:extLst>
      <p:ext uri="{BB962C8B-B14F-4D97-AF65-F5344CB8AC3E}">
        <p14:creationId xmlns:p14="http://schemas.microsoft.com/office/powerpoint/2010/main" val="54080620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307388" cy="7524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676400"/>
            <a:ext cx="4229100" cy="4113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676400"/>
            <a:ext cx="4229100" cy="197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808413"/>
            <a:ext cx="42291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0"/>
          </p:nvPr>
        </p:nvSpPr>
        <p:spPr>
          <a:xfrm>
            <a:off x="6300788" y="5949950"/>
            <a:ext cx="2538412" cy="679450"/>
          </a:xfrm>
          <a:prstGeom prst="rect">
            <a:avLst/>
          </a:prstGeom>
        </p:spPr>
        <p:txBody>
          <a:bodyPr/>
          <a:lstStyle>
            <a:lvl1pPr>
              <a:defRPr>
                <a:latin typeface="Arial" pitchFamily="34" charset="0"/>
                <a:cs typeface="Arial" pitchFamily="34" charset="0"/>
              </a:defRPr>
            </a:lvl1pPr>
          </a:lstStyle>
          <a:p>
            <a:pPr>
              <a:defRPr/>
            </a:pPr>
            <a:fld id="{873773B9-D47A-4532-8852-F4716D8FBCF5}" type="slidenum">
              <a:rPr lang="en-US"/>
              <a:pPr>
                <a:defRPr/>
              </a:pPr>
              <a:t>‹#›</a:t>
            </a:fld>
            <a:endParaRPr lang="en-US" dirty="0"/>
          </a:p>
        </p:txBody>
      </p:sp>
    </p:spTree>
    <p:extLst>
      <p:ext uri="{BB962C8B-B14F-4D97-AF65-F5344CB8AC3E}">
        <p14:creationId xmlns:p14="http://schemas.microsoft.com/office/powerpoint/2010/main" val="302090209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title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rgbClr val="FCDC41"/>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p:nvPr/>
        </p:nvSpPr>
        <p:spPr>
          <a:xfrm>
            <a:off x="8153400" y="1524000"/>
            <a:ext cx="990600" cy="228600"/>
          </a:xfrm>
          <a:prstGeom prst="rect">
            <a:avLst/>
          </a:prstGeom>
          <a:solidFill>
            <a:srgbClr val="828A8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Slide Number Placeholder 22"/>
          <p:cNvSpPr txBox="1">
            <a:spLocks/>
          </p:cNvSpPr>
          <p:nvPr/>
        </p:nvSpPr>
        <p:spPr>
          <a:xfrm>
            <a:off x="8229600" y="1524000"/>
            <a:ext cx="914400" cy="244475"/>
          </a:xfrm>
          <a:prstGeom prst="rect">
            <a:avLst/>
          </a:prstGeom>
        </p:spPr>
        <p:txBody>
          <a:bodyPr anchor="ctr">
            <a:normAutofit/>
          </a:bodyPr>
          <a:lstStyle>
            <a:lvl1pPr algn="ctr" eaLnBrk="1" latinLnBrk="0" hangingPunct="1">
              <a:defRPr kumimoji="0" sz="1400" b="1">
                <a:solidFill>
                  <a:srgbClr val="FFFFFF"/>
                </a:solidFill>
              </a:defRPr>
            </a:lvl1pPr>
          </a:lstStyle>
          <a:p>
            <a:pPr fontAlgn="auto">
              <a:spcBef>
                <a:spcPts val="0"/>
              </a:spcBef>
              <a:spcAft>
                <a:spcPts val="0"/>
              </a:spcAft>
              <a:defRPr/>
            </a:pPr>
            <a:r>
              <a:rPr lang="en-US" sz="900" b="0" dirty="0" smtClean="0">
                <a:latin typeface="Arial" pitchFamily="34" charset="0"/>
                <a:cs typeface="Arial" pitchFamily="34" charset="0"/>
              </a:rPr>
              <a:t>Page </a:t>
            </a:r>
            <a:fld id="{31515780-1BF2-4726-BB7C-59CBD21F815E}" type="slidenum">
              <a:rPr lang="en-US" sz="900" b="0" smtClean="0">
                <a:latin typeface="Arial" pitchFamily="34" charset="0"/>
                <a:cs typeface="Arial" pitchFamily="34" charset="0"/>
              </a:rPr>
              <a:pPr fontAlgn="auto">
                <a:spcBef>
                  <a:spcPts val="0"/>
                </a:spcBef>
                <a:spcAft>
                  <a:spcPts val="0"/>
                </a:spcAft>
                <a:defRPr/>
              </a:pPr>
              <a:t>‹#›</a:t>
            </a:fld>
            <a:endParaRPr lang="en-US" sz="900" b="0" dirty="0">
              <a:latin typeface="Arial" pitchFamily="34" charset="0"/>
              <a:cs typeface="Arial" pitchFamily="34" charset="0"/>
            </a:endParaRPr>
          </a:p>
        </p:txBody>
      </p:sp>
      <p:cxnSp>
        <p:nvCxnSpPr>
          <p:cNvPr id="16" name="Straight Connector 15"/>
          <p:cNvCxnSpPr/>
          <p:nvPr/>
        </p:nvCxnSpPr>
        <p:spPr>
          <a:xfrm>
            <a:off x="0" y="1522413"/>
            <a:ext cx="9144000"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034" name="Picture 18" descr="McCain Logo_RGB Med_300dpi.jpg"/>
          <p:cNvPicPr>
            <a:picLocks noChangeAspect="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5200" y="6324600"/>
            <a:ext cx="1620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39" r:id="rId1"/>
    <p:sldLayoutId id="2147486240" r:id="rId2"/>
    <p:sldLayoutId id="2147486241" r:id="rId3"/>
    <p:sldLayoutId id="2147486242" r:id="rId4"/>
    <p:sldLayoutId id="2147486243" r:id="rId5"/>
    <p:sldLayoutId id="2147486244" r:id="rId6"/>
    <p:sldLayoutId id="2147486245" r:id="rId7"/>
    <p:sldLayoutId id="2147486246" r:id="rId8"/>
    <p:sldLayoutId id="2147486247" r:id="rId9"/>
    <p:sldLayoutId id="2147486248" r:id="rId10"/>
  </p:sldLayoutIdLst>
  <p:transition/>
  <p:hf sldNum="0" hdr="0" dt="0"/>
  <p:txStyles>
    <p:titleStyle>
      <a:lvl1pPr algn="l" rtl="0" eaLnBrk="0" fontAlgn="base" hangingPunct="0">
        <a:spcBef>
          <a:spcPct val="0"/>
        </a:spcBef>
        <a:spcAft>
          <a:spcPct val="0"/>
        </a:spcAft>
        <a:defRPr sz="44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eaLnBrk="1" fontAlgn="base" hangingPunct="1">
        <a:spcBef>
          <a:spcPct val="0"/>
        </a:spcBef>
        <a:spcAft>
          <a:spcPct val="0"/>
        </a:spcAft>
        <a:defRPr sz="4400">
          <a:solidFill>
            <a:schemeClr val="tx1"/>
          </a:solidFill>
          <a:latin typeface="Times New Roman" pitchFamily="18" charset="0"/>
          <a:cs typeface="Times New Roman" pitchFamily="18" charset="0"/>
        </a:defRPr>
      </a:lvl6pPr>
      <a:lvl7pPr marL="914400" algn="l" rtl="0" eaLnBrk="1" fontAlgn="base" hangingPunct="1">
        <a:spcBef>
          <a:spcPct val="0"/>
        </a:spcBef>
        <a:spcAft>
          <a:spcPct val="0"/>
        </a:spcAft>
        <a:defRPr sz="4400">
          <a:solidFill>
            <a:schemeClr val="tx1"/>
          </a:solidFill>
          <a:latin typeface="Times New Roman" pitchFamily="18" charset="0"/>
          <a:cs typeface="Times New Roman" pitchFamily="18" charset="0"/>
        </a:defRPr>
      </a:lvl7pPr>
      <a:lvl8pPr marL="1371600" algn="l" rtl="0" eaLnBrk="1" fontAlgn="base" hangingPunct="1">
        <a:spcBef>
          <a:spcPct val="0"/>
        </a:spcBef>
        <a:spcAft>
          <a:spcPct val="0"/>
        </a:spcAft>
        <a:defRPr sz="4400">
          <a:solidFill>
            <a:schemeClr val="tx1"/>
          </a:solidFill>
          <a:latin typeface="Times New Roman" pitchFamily="18" charset="0"/>
          <a:cs typeface="Times New Roman" pitchFamily="18" charset="0"/>
        </a:defRPr>
      </a:lvl8pPr>
      <a:lvl9pPr marL="1828800" algn="l" rtl="0" eaLnBrk="1" fontAlgn="base" hangingPunct="1">
        <a:spcBef>
          <a:spcPct val="0"/>
        </a:spcBef>
        <a:spcAft>
          <a:spcPct val="0"/>
        </a:spcAft>
        <a:defRPr sz="4400">
          <a:solidFill>
            <a:schemeClr val="tx1"/>
          </a:solidFill>
          <a:latin typeface="Times New Roman" pitchFamily="18" charset="0"/>
          <a:cs typeface="Times New Roman" pitchFamily="18" charset="0"/>
        </a:defRPr>
      </a:lvl9pPr>
    </p:titleStyle>
    <p:bodyStyle>
      <a:lvl1pPr marL="319088" indent="-319088" algn="l" rtl="0" eaLnBrk="0" fontAlgn="base" hangingPunct="0">
        <a:spcBef>
          <a:spcPts val="700"/>
        </a:spcBef>
        <a:spcAft>
          <a:spcPct val="0"/>
        </a:spcAft>
        <a:buClr>
          <a:srgbClr val="828A8F"/>
        </a:buClr>
        <a:buSzPct val="100000"/>
        <a:buFont typeface="Arial" charset="0"/>
        <a:buChar char="•"/>
        <a:defRPr sz="2900" kern="1200">
          <a:solidFill>
            <a:schemeClr val="tx1"/>
          </a:solidFill>
          <a:latin typeface="Arial" pitchFamily="34" charset="0"/>
          <a:ea typeface="+mn-ea"/>
          <a:cs typeface="Arial" pitchFamily="34" charset="0"/>
        </a:defRPr>
      </a:lvl1pPr>
      <a:lvl2pPr marL="639763" indent="-273050" algn="l" rtl="0" eaLnBrk="0" fontAlgn="base" hangingPunct="0">
        <a:spcBef>
          <a:spcPts val="550"/>
        </a:spcBef>
        <a:spcAft>
          <a:spcPct val="0"/>
        </a:spcAft>
        <a:buClr>
          <a:srgbClr val="828A8F"/>
        </a:buClr>
        <a:buSzPct val="100000"/>
        <a:buFont typeface="Arial" charset="0"/>
        <a:buChar char="•"/>
        <a:defRPr sz="2600" kern="1200">
          <a:solidFill>
            <a:schemeClr val="tx1"/>
          </a:solidFill>
          <a:latin typeface="Arial" pitchFamily="34" charset="0"/>
          <a:ea typeface="+mn-ea"/>
          <a:cs typeface="Arial" pitchFamily="34" charset="0"/>
        </a:defRPr>
      </a:lvl2pPr>
      <a:lvl3pPr marL="914400" indent="-228600" algn="l" rtl="0" eaLnBrk="0" fontAlgn="base" hangingPunct="0">
        <a:spcBef>
          <a:spcPts val="500"/>
        </a:spcBef>
        <a:spcAft>
          <a:spcPct val="0"/>
        </a:spcAft>
        <a:buClr>
          <a:srgbClr val="828A8F"/>
        </a:buClr>
        <a:buSzPct val="100000"/>
        <a:buFont typeface="Arial" charset="0"/>
        <a:buChar char="•"/>
        <a:defRPr sz="2300" kern="1200">
          <a:solidFill>
            <a:schemeClr val="tx1"/>
          </a:solidFill>
          <a:latin typeface="Arial" pitchFamily="34" charset="0"/>
          <a:ea typeface="+mn-ea"/>
          <a:cs typeface="Arial" pitchFamily="34" charset="0"/>
        </a:defRPr>
      </a:lvl3pPr>
      <a:lvl4pPr marL="1371600" indent="-228600" algn="l" rtl="0" eaLnBrk="0" fontAlgn="base" hangingPunct="0">
        <a:spcBef>
          <a:spcPts val="400"/>
        </a:spcBef>
        <a:spcAft>
          <a:spcPct val="0"/>
        </a:spcAft>
        <a:buClr>
          <a:srgbClr val="828A8F"/>
        </a:buClr>
        <a:buSzPct val="100000"/>
        <a:buFont typeface="Arial" charset="0"/>
        <a:buChar char="•"/>
        <a:defRPr sz="2000" kern="1200">
          <a:solidFill>
            <a:schemeClr val="tx1"/>
          </a:solidFill>
          <a:latin typeface="Arial" pitchFamily="34" charset="0"/>
          <a:ea typeface="+mn-ea"/>
          <a:cs typeface="Arial" pitchFamily="34" charset="0"/>
        </a:defRPr>
      </a:lvl4pPr>
      <a:lvl5pPr marL="1828800" indent="-228600" algn="l" rtl="0" eaLnBrk="0" fontAlgn="base" hangingPunct="0">
        <a:spcBef>
          <a:spcPts val="400"/>
        </a:spcBef>
        <a:spcAft>
          <a:spcPct val="0"/>
        </a:spcAft>
        <a:buClr>
          <a:srgbClr val="828A8F"/>
        </a:buClr>
        <a:buSzPct val="100000"/>
        <a:buFont typeface="Arial" charset="0"/>
        <a:buChar char="•"/>
        <a:defRPr sz="2000" kern="1200">
          <a:solidFill>
            <a:schemeClr val="tx1"/>
          </a:solidFill>
          <a:latin typeface="Arial" pitchFamily="34" charset="0"/>
          <a:ea typeface="+mn-ea"/>
          <a:cs typeface="Arial" pitchFamily="34"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file:///V:/Engineering/ALLEN/edrawings%20with%20configs/RACK%20ASSY,342-LX%20(2012).EASM"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file:///V:/Engineering/ALLEN/edrawings%20with%20configs/CALTRANS%20OUTPUT%20FILE-LX.EASM" TargetMode="Externa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hyperlink" Target="file:///V:/Engineering/ALLEN/edrawings%20with%20configs/CALTRANS%20%20PDA-LX.EASM" TargetMode="Externa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mailto:info@mccain-inc.com"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hyperlink" Target="http://www.nfpa.org/index.asp"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1"/>
          <p:cNvSpPr>
            <a:spLocks noGrp="1"/>
          </p:cNvSpPr>
          <p:nvPr>
            <p:ph type="body" idx="1"/>
          </p:nvPr>
        </p:nvSpPr>
        <p:spPr>
          <a:xfrm>
            <a:off x="1371600" y="2667000"/>
            <a:ext cx="6553200" cy="1673225"/>
          </a:xfrm>
        </p:spPr>
        <p:txBody>
          <a:bodyPr/>
          <a:lstStyle/>
          <a:p>
            <a:r>
              <a:rPr lang="en-US" sz="1800" dirty="0" smtClean="0"/>
              <a:t>An introduction to the latest cabinet focused on personal safety</a:t>
            </a:r>
          </a:p>
          <a:p>
            <a:endParaRPr lang="en-US" dirty="0"/>
          </a:p>
          <a:p>
            <a:r>
              <a:rPr lang="en-US" sz="1400" dirty="0" smtClean="0">
                <a:solidFill>
                  <a:schemeClr val="bg1">
                    <a:lumMod val="75000"/>
                  </a:schemeClr>
                </a:solidFill>
              </a:rPr>
              <a:t>presented by</a:t>
            </a:r>
          </a:p>
          <a:p>
            <a:r>
              <a:rPr lang="en-US" dirty="0" smtClean="0"/>
              <a:t>Nathan Welch</a:t>
            </a:r>
          </a:p>
          <a:p>
            <a:r>
              <a:rPr lang="en-US" dirty="0" smtClean="0"/>
              <a:t>National Sales Manager</a:t>
            </a:r>
          </a:p>
          <a:p>
            <a:r>
              <a:rPr lang="en-US" dirty="0" smtClean="0"/>
              <a:t>McCain, Inc.</a:t>
            </a:r>
          </a:p>
          <a:p>
            <a:r>
              <a:rPr lang="en-US" dirty="0" smtClean="0"/>
              <a:t> </a:t>
            </a:r>
          </a:p>
        </p:txBody>
      </p:sp>
      <p:sp>
        <p:nvSpPr>
          <p:cNvPr id="12291" name="Title 2"/>
          <p:cNvSpPr>
            <a:spLocks noGrp="1"/>
          </p:cNvSpPr>
          <p:nvPr>
            <p:ph type="title"/>
          </p:nvPr>
        </p:nvSpPr>
        <p:spPr/>
        <p:txBody>
          <a:bodyPr/>
          <a:lstStyle/>
          <a:p>
            <a:r>
              <a:rPr lang="en-US" dirty="0" smtClean="0"/>
              <a:t>LX Cabinet Series</a:t>
            </a:r>
          </a:p>
        </p:txBody>
      </p:sp>
      <p:sp>
        <p:nvSpPr>
          <p:cNvPr id="12292" name="Text Placeholder 3"/>
          <p:cNvSpPr>
            <a:spLocks noGrp="1"/>
          </p:cNvSpPr>
          <p:nvPr>
            <p:ph type="body" idx="10"/>
          </p:nvPr>
        </p:nvSpPr>
        <p:spPr/>
        <p:txBody>
          <a:bodyPr/>
          <a:lstStyle/>
          <a:p>
            <a:r>
              <a:rPr lang="en-US" dirty="0" smtClean="0"/>
              <a:t>January 15, 2013</a:t>
            </a:r>
          </a:p>
          <a:p>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en-US" dirty="0" smtClean="0"/>
              <a:t>Where do the 50 volts come from?</a:t>
            </a:r>
          </a:p>
        </p:txBody>
      </p:sp>
      <p:sp>
        <p:nvSpPr>
          <p:cNvPr id="20483" name="Content Placeholder 5"/>
          <p:cNvSpPr>
            <a:spLocks noGrp="1"/>
          </p:cNvSpPr>
          <p:nvPr>
            <p:ph sz="quarter" idx="1"/>
          </p:nvPr>
        </p:nvSpPr>
        <p:spPr/>
        <p:txBody>
          <a:bodyPr>
            <a:normAutofit lnSpcReduction="10000"/>
          </a:bodyPr>
          <a:lstStyle/>
          <a:p>
            <a:r>
              <a:rPr lang="en-US" dirty="0" smtClean="0"/>
              <a:t>Ohm’s Law:  I=V/R</a:t>
            </a:r>
          </a:p>
          <a:p>
            <a:endParaRPr lang="en-US" dirty="0" smtClean="0"/>
          </a:p>
          <a:p>
            <a:r>
              <a:rPr lang="en-US" dirty="0" smtClean="0"/>
              <a:t>For a 120 volt system:</a:t>
            </a:r>
          </a:p>
          <a:p>
            <a:pPr lvl="1"/>
            <a:r>
              <a:rPr lang="en-US" dirty="0" smtClean="0"/>
              <a:t>120 V / (5300 Ohm) = 0.022A or 22mA</a:t>
            </a:r>
          </a:p>
          <a:p>
            <a:endParaRPr lang="en-US" dirty="0" smtClean="0"/>
          </a:p>
          <a:p>
            <a:r>
              <a:rPr lang="en-US" dirty="0" smtClean="0"/>
              <a:t>For a 50 volt system:</a:t>
            </a:r>
          </a:p>
          <a:p>
            <a:pPr lvl="1"/>
            <a:r>
              <a:rPr lang="en-US" dirty="0" smtClean="0"/>
              <a:t>50 V / (5300 Ohm) = 0.009A or 9mA</a:t>
            </a:r>
          </a:p>
          <a:p>
            <a:endParaRPr lang="en-US" dirty="0" smtClean="0"/>
          </a:p>
          <a:p>
            <a:r>
              <a:rPr lang="en-US" dirty="0" smtClean="0"/>
              <a:t>9 mA falls between 6 mA-16 mA “let-go” range.</a:t>
            </a:r>
          </a:p>
        </p:txBody>
      </p:sp>
      <p:sp>
        <p:nvSpPr>
          <p:cNvPr id="20484"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r>
              <a:rPr lang="en-US" sz="4000" dirty="0" smtClean="0">
                <a:latin typeface="Arial" charset="0"/>
                <a:cs typeface="Arial" charset="0"/>
              </a:rPr>
              <a:t>Human Touching 50 volts vs. 120 volts</a:t>
            </a:r>
          </a:p>
        </p:txBody>
      </p:sp>
      <p:pic>
        <p:nvPicPr>
          <p:cNvPr id="21507" name="Picture 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14400" y="1524000"/>
            <a:ext cx="3556987"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6"/>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70450" y="1524000"/>
            <a:ext cx="3538461"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1"/>
          <p:cNvSpPr>
            <a:spLocks noChangeArrowheads="1"/>
          </p:cNvSpPr>
          <p:nvPr/>
        </p:nvSpPr>
        <p:spPr bwMode="auto">
          <a:xfrm>
            <a:off x="685800" y="6278563"/>
            <a:ext cx="609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dirty="0" smtClean="0"/>
              <a:t>9 mA </a:t>
            </a:r>
            <a:r>
              <a:rPr lang="en-US" dirty="0"/>
              <a:t>falls between </a:t>
            </a:r>
            <a:r>
              <a:rPr lang="en-US" dirty="0" smtClean="0"/>
              <a:t>6 mA-16 mA </a:t>
            </a:r>
            <a:r>
              <a:rPr lang="en-US" dirty="0"/>
              <a:t>“let-go” current range.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LX Series Assemblies</a:t>
            </a:r>
          </a:p>
        </p:txBody>
      </p:sp>
      <p:sp>
        <p:nvSpPr>
          <p:cNvPr id="3" name="Text Placeholder 2"/>
          <p:cNvSpPr>
            <a:spLocks noGrp="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normAutofit/>
          </a:bodyPr>
          <a:lstStyle/>
          <a:p>
            <a:r>
              <a:rPr lang="en-US" dirty="0" smtClean="0"/>
              <a:t>LX Series Assemblies</a:t>
            </a:r>
          </a:p>
        </p:txBody>
      </p:sp>
      <p:sp>
        <p:nvSpPr>
          <p:cNvPr id="24579" name="Content Placeholder 4"/>
          <p:cNvSpPr>
            <a:spLocks noGrp="1"/>
          </p:cNvSpPr>
          <p:nvPr>
            <p:ph sz="quarter" idx="1"/>
          </p:nvPr>
        </p:nvSpPr>
        <p:spPr/>
        <p:txBody>
          <a:bodyPr/>
          <a:lstStyle/>
          <a:p>
            <a:endParaRPr lang="en-US" dirty="0" smtClean="0"/>
          </a:p>
          <a:p>
            <a:r>
              <a:rPr lang="en-US" dirty="0"/>
              <a:t>Forward thinking – proactive approach</a:t>
            </a:r>
          </a:p>
          <a:p>
            <a:r>
              <a:rPr lang="en-US" dirty="0" smtClean="0"/>
              <a:t>Addresses NFPA </a:t>
            </a:r>
            <a:r>
              <a:rPr lang="en-US" dirty="0"/>
              <a:t>70E/ OSHA</a:t>
            </a:r>
          </a:p>
          <a:p>
            <a:r>
              <a:rPr lang="en-US" dirty="0"/>
              <a:t>The LX Series Assemblies will continue to utilize the 170/2070 controller, firmware and standard plug-ins.</a:t>
            </a:r>
          </a:p>
          <a:p>
            <a:endParaRPr lang="en-US" dirty="0" smtClean="0"/>
          </a:p>
        </p:txBody>
      </p:sp>
      <p:sp>
        <p:nvSpPr>
          <p:cNvPr id="24580"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
        <p:nvSpPr>
          <p:cNvPr id="8" name="Action Button: Forward or Next 7">
            <a:hlinkClick r:id="rId3" action="ppaction://program" highlightClick="1"/>
          </p:cNvPr>
          <p:cNvSpPr/>
          <p:nvPr/>
        </p:nvSpPr>
        <p:spPr>
          <a:xfrm>
            <a:off x="8077200" y="5225668"/>
            <a:ext cx="609600" cy="609600"/>
          </a:xfrm>
          <a:prstGeom prst="actionButtonForwardNext">
            <a:avLst/>
          </a:prstGeom>
          <a:solidFill>
            <a:schemeClr val="bg1">
              <a:lumMod val="95000"/>
            </a:schemeClr>
          </a:solidFill>
          <a:ln>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 File</a:t>
            </a:r>
            <a:endParaRPr lang="en-US" dirty="0"/>
          </a:p>
        </p:txBody>
      </p:sp>
      <p:sp>
        <p:nvSpPr>
          <p:cNvPr id="5" name="Footer Placeholder 4"/>
          <p:cNvSpPr>
            <a:spLocks noGrp="1"/>
          </p:cNvSpPr>
          <p:nvPr>
            <p:ph type="ftr" sz="quarter" idx="11"/>
          </p:nvPr>
        </p:nvSpPr>
        <p:spPr/>
        <p:txBody>
          <a:bodyPr/>
          <a:lstStyle/>
          <a:p>
            <a:pPr>
              <a:defRPr/>
            </a:pPr>
            <a:r>
              <a:rPr lang="en-US" smtClean="0"/>
              <a:t>DRAFT</a:t>
            </a:r>
            <a:endParaRPr lang="en-US"/>
          </a:p>
        </p:txBody>
      </p:sp>
      <p:pic>
        <p:nvPicPr>
          <p:cNvPr id="6" name="Picture 4"/>
          <p:cNvPicPr>
            <a:picLocks noGrp="1" noChangeAspect="1" noChangeArrowheads="1"/>
          </p:cNvPicPr>
          <p:nvPr>
            <p:ph sz="quarter" idx="1"/>
          </p:nvPr>
        </p:nvPicPr>
        <p:blipFill rotWithShape="1">
          <a:blip r:embed="rId3">
            <a:extLst>
              <a:ext uri="{28A0092B-C50C-407E-A947-70E740481C1C}">
                <a14:useLocalDpi xmlns:a14="http://schemas.microsoft.com/office/drawing/2010/main" val="0"/>
              </a:ext>
            </a:extLst>
          </a:blip>
          <a:srcRect t="5769"/>
          <a:stretch/>
        </p:blipFill>
        <p:spPr bwMode="auto">
          <a:xfrm>
            <a:off x="457200" y="2667000"/>
            <a:ext cx="3978777" cy="246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Grp="1" noChangeAspect="1" noChangeArrowheads="1"/>
          </p:cNvPicPr>
          <p:nvPr>
            <p:ph sz="quarter" idx="2"/>
          </p:nvPr>
        </p:nvPicPr>
        <p:blipFill>
          <a:blip r:embed="rId4" cstate="print">
            <a:extLst>
              <a:ext uri="{28A0092B-C50C-407E-A947-70E740481C1C}">
                <a14:useLocalDpi xmlns:a14="http://schemas.microsoft.com/office/drawing/2010/main" val="0"/>
              </a:ext>
            </a:extLst>
          </a:blip>
          <a:srcRect/>
          <a:stretch>
            <a:fillRect/>
          </a:stretch>
        </p:blipFill>
        <p:spPr bwMode="auto">
          <a:xfrm>
            <a:off x="4692649" y="2633028"/>
            <a:ext cx="4114800" cy="246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ction Button: Forward or Next 7">
            <a:hlinkClick r:id="rId5" action="ppaction://program" highlightClick="1"/>
          </p:cNvPr>
          <p:cNvSpPr/>
          <p:nvPr/>
        </p:nvSpPr>
        <p:spPr>
          <a:xfrm>
            <a:off x="8077200" y="5225668"/>
            <a:ext cx="609600" cy="609600"/>
          </a:xfrm>
          <a:prstGeom prst="actionButtonForwardNext">
            <a:avLst/>
          </a:prstGeom>
          <a:solidFill>
            <a:schemeClr val="bg1">
              <a:lumMod val="95000"/>
            </a:schemeClr>
          </a:solidFill>
          <a:ln>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extBox 8"/>
          <p:cNvSpPr txBox="1"/>
          <p:nvPr/>
        </p:nvSpPr>
        <p:spPr>
          <a:xfrm>
            <a:off x="609600" y="2286000"/>
            <a:ext cx="992579" cy="369332"/>
          </a:xfrm>
          <a:prstGeom prst="rect">
            <a:avLst/>
          </a:prstGeom>
          <a:noFill/>
        </p:spPr>
        <p:txBody>
          <a:bodyPr wrap="none" rtlCol="0">
            <a:spAutoFit/>
          </a:bodyPr>
          <a:lstStyle/>
          <a:p>
            <a:r>
              <a:rPr lang="en-US" dirty="0" smtClean="0"/>
              <a:t>Existing</a:t>
            </a:r>
            <a:endParaRPr lang="en-US" dirty="0"/>
          </a:p>
        </p:txBody>
      </p:sp>
      <p:sp>
        <p:nvSpPr>
          <p:cNvPr id="10" name="TextBox 9"/>
          <p:cNvSpPr txBox="1"/>
          <p:nvPr/>
        </p:nvSpPr>
        <p:spPr>
          <a:xfrm>
            <a:off x="4798621" y="2286000"/>
            <a:ext cx="1184940" cy="369332"/>
          </a:xfrm>
          <a:prstGeom prst="rect">
            <a:avLst/>
          </a:prstGeom>
          <a:noFill/>
        </p:spPr>
        <p:txBody>
          <a:bodyPr wrap="none" rtlCol="0">
            <a:spAutoFit/>
          </a:bodyPr>
          <a:lstStyle/>
          <a:p>
            <a:r>
              <a:rPr lang="en-US" dirty="0" smtClean="0"/>
              <a:t>LX Series</a:t>
            </a:r>
            <a:endParaRPr lang="en-US" dirty="0"/>
          </a:p>
        </p:txBody>
      </p:sp>
    </p:spTree>
    <p:extLst>
      <p:ext uri="{BB962C8B-B14F-4D97-AF65-F5344CB8AC3E}">
        <p14:creationId xmlns:p14="http://schemas.microsoft.com/office/powerpoint/2010/main" val="132254011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r>
              <a:rPr lang="en-US" dirty="0" smtClean="0"/>
              <a:t>PDA</a:t>
            </a:r>
          </a:p>
        </p:txBody>
      </p:sp>
      <p:sp>
        <p:nvSpPr>
          <p:cNvPr id="27652"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pic>
        <p:nvPicPr>
          <p:cNvPr id="9" name="Picture 4"/>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055480"/>
            <a:ext cx="3886200" cy="1639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Grp="1" noChangeAspect="1" noChangeArrowheads="1"/>
          </p:cNvPicPr>
          <p:nvPr>
            <p:ph sz="quarter" idx="2"/>
          </p:nvPr>
        </p:nvPicPr>
        <p:blipFill>
          <a:blip r:embed="rId4" cstate="print">
            <a:extLst>
              <a:ext uri="{28A0092B-C50C-407E-A947-70E740481C1C}">
                <a14:useLocalDpi xmlns:a14="http://schemas.microsoft.com/office/drawing/2010/main" val="0"/>
              </a:ext>
            </a:extLst>
          </a:blip>
          <a:srcRect/>
          <a:stretch>
            <a:fillRect/>
          </a:stretch>
        </p:blipFill>
        <p:spPr bwMode="auto">
          <a:xfrm>
            <a:off x="4845050" y="3084438"/>
            <a:ext cx="3886200" cy="15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09600" y="2743200"/>
            <a:ext cx="992579" cy="369332"/>
          </a:xfrm>
          <a:prstGeom prst="rect">
            <a:avLst/>
          </a:prstGeom>
          <a:noFill/>
        </p:spPr>
        <p:txBody>
          <a:bodyPr wrap="none" rtlCol="0">
            <a:spAutoFit/>
          </a:bodyPr>
          <a:lstStyle/>
          <a:p>
            <a:r>
              <a:rPr lang="en-US" dirty="0" smtClean="0"/>
              <a:t>Existing</a:t>
            </a:r>
            <a:endParaRPr lang="en-US" dirty="0"/>
          </a:p>
        </p:txBody>
      </p:sp>
      <p:sp>
        <p:nvSpPr>
          <p:cNvPr id="12" name="TextBox 11"/>
          <p:cNvSpPr txBox="1"/>
          <p:nvPr/>
        </p:nvSpPr>
        <p:spPr>
          <a:xfrm>
            <a:off x="4798621" y="2743200"/>
            <a:ext cx="1184940" cy="369332"/>
          </a:xfrm>
          <a:prstGeom prst="rect">
            <a:avLst/>
          </a:prstGeom>
          <a:noFill/>
        </p:spPr>
        <p:txBody>
          <a:bodyPr wrap="none" rtlCol="0">
            <a:spAutoFit/>
          </a:bodyPr>
          <a:lstStyle/>
          <a:p>
            <a:r>
              <a:rPr lang="en-US" dirty="0" smtClean="0"/>
              <a:t>LX Series</a:t>
            </a:r>
            <a:endParaRPr lang="en-US" dirty="0"/>
          </a:p>
        </p:txBody>
      </p:sp>
      <p:sp>
        <p:nvSpPr>
          <p:cNvPr id="7" name="Action Button: Forward or Next 6">
            <a:hlinkClick r:id="rId5" action="ppaction://program" highlightClick="1"/>
          </p:cNvPr>
          <p:cNvSpPr/>
          <p:nvPr/>
        </p:nvSpPr>
        <p:spPr>
          <a:xfrm>
            <a:off x="8077200" y="4800600"/>
            <a:ext cx="609600" cy="609600"/>
          </a:xfrm>
          <a:prstGeom prst="actionButtonForwardNext">
            <a:avLst/>
          </a:prstGeom>
          <a:solidFill>
            <a:schemeClr val="bg1">
              <a:lumMod val="95000"/>
            </a:schemeClr>
          </a:solidFill>
          <a:ln>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File</a:t>
            </a:r>
            <a:endParaRPr lang="en-US" dirty="0"/>
          </a:p>
        </p:txBody>
      </p:sp>
      <p:sp>
        <p:nvSpPr>
          <p:cNvPr id="5" name="Footer Placeholder 4"/>
          <p:cNvSpPr>
            <a:spLocks noGrp="1"/>
          </p:cNvSpPr>
          <p:nvPr>
            <p:ph type="ftr" sz="quarter" idx="11"/>
          </p:nvPr>
        </p:nvSpPr>
        <p:spPr/>
        <p:txBody>
          <a:bodyPr/>
          <a:lstStyle/>
          <a:p>
            <a:pPr>
              <a:defRPr/>
            </a:pPr>
            <a:r>
              <a:rPr lang="en-US" smtClean="0"/>
              <a:t>DRAFT</a:t>
            </a:r>
            <a:endParaRPr lang="en-US"/>
          </a:p>
        </p:txBody>
      </p:sp>
      <p:pic>
        <p:nvPicPr>
          <p:cNvPr id="6" name="Content Placeholder 5"/>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457200" y="1904999"/>
            <a:ext cx="6400800" cy="2059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bwMode="auto">
          <a:xfrm>
            <a:off x="457200" y="4304166"/>
            <a:ext cx="6400800" cy="19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57200" y="1600200"/>
            <a:ext cx="992579" cy="369332"/>
          </a:xfrm>
          <a:prstGeom prst="rect">
            <a:avLst/>
          </a:prstGeom>
          <a:noFill/>
        </p:spPr>
        <p:txBody>
          <a:bodyPr wrap="none" rtlCol="0">
            <a:spAutoFit/>
          </a:bodyPr>
          <a:lstStyle/>
          <a:p>
            <a:r>
              <a:rPr lang="en-US" dirty="0" smtClean="0"/>
              <a:t>Existing</a:t>
            </a:r>
            <a:endParaRPr lang="en-US" dirty="0"/>
          </a:p>
        </p:txBody>
      </p:sp>
      <p:sp>
        <p:nvSpPr>
          <p:cNvPr id="9" name="TextBox 8"/>
          <p:cNvSpPr txBox="1"/>
          <p:nvPr/>
        </p:nvSpPr>
        <p:spPr>
          <a:xfrm>
            <a:off x="457200" y="3999367"/>
            <a:ext cx="1184940" cy="369332"/>
          </a:xfrm>
          <a:prstGeom prst="rect">
            <a:avLst/>
          </a:prstGeom>
          <a:noFill/>
        </p:spPr>
        <p:txBody>
          <a:bodyPr wrap="none" rtlCol="0">
            <a:spAutoFit/>
          </a:bodyPr>
          <a:lstStyle/>
          <a:p>
            <a:r>
              <a:rPr lang="en-US" dirty="0" smtClean="0"/>
              <a:t>LX Series</a:t>
            </a:r>
            <a:endParaRPr lang="en-US" dirty="0"/>
          </a:p>
        </p:txBody>
      </p:sp>
      <p:sp>
        <p:nvSpPr>
          <p:cNvPr id="11" name="Line Callout 1 (Border and Accent Bar) 10"/>
          <p:cNvSpPr/>
          <p:nvPr/>
        </p:nvSpPr>
        <p:spPr>
          <a:xfrm>
            <a:off x="7086600" y="4114800"/>
            <a:ext cx="1600200" cy="1607167"/>
          </a:xfrm>
          <a:prstGeom prst="accentBorderCallout1">
            <a:avLst>
              <a:gd name="adj1" fmla="val 18750"/>
              <a:gd name="adj2" fmla="val -8333"/>
              <a:gd name="adj3" fmla="val 113627"/>
              <a:gd name="adj4" fmla="val -68036"/>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pic>
        <p:nvPicPr>
          <p:cNvPr id="1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l="81873" t="84189" r="11890" b="6038"/>
          <a:stretch/>
        </p:blipFill>
        <p:spPr bwMode="auto">
          <a:xfrm>
            <a:off x="7109692" y="4573755"/>
            <a:ext cx="1507836" cy="727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10264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Recap</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3"/>
          <p:cNvSpPr>
            <a:spLocks noGrp="1"/>
          </p:cNvSpPr>
          <p:nvPr>
            <p:ph type="title"/>
          </p:nvPr>
        </p:nvSpPr>
        <p:spPr/>
        <p:txBody>
          <a:bodyPr/>
          <a:lstStyle/>
          <a:p>
            <a:r>
              <a:rPr lang="en-US" smtClean="0"/>
              <a:t>Recap </a:t>
            </a:r>
          </a:p>
        </p:txBody>
      </p:sp>
      <p:sp>
        <p:nvSpPr>
          <p:cNvPr id="32770" name="Content Placeholder 1"/>
          <p:cNvSpPr>
            <a:spLocks noGrp="1"/>
          </p:cNvSpPr>
          <p:nvPr>
            <p:ph sz="quarter" idx="1"/>
          </p:nvPr>
        </p:nvSpPr>
        <p:spPr/>
        <p:txBody>
          <a:bodyPr>
            <a:normAutofit fontScale="92500" lnSpcReduction="10000"/>
          </a:bodyPr>
          <a:lstStyle/>
          <a:p>
            <a:r>
              <a:rPr lang="en-US" dirty="0" smtClean="0"/>
              <a:t>The traffic signal cabinet standards and specifications do not cover the personal safety of the personnel. It has always been assumed that the people who have access to cabinets are qualified, trained and experienced. </a:t>
            </a:r>
          </a:p>
          <a:p>
            <a:r>
              <a:rPr lang="en-US" dirty="0" smtClean="0"/>
              <a:t>Other groups – such as the ITS group and consultants – may have access and may not have proper training or knowledge of the risk of working around high voltage equipment. </a:t>
            </a:r>
          </a:p>
          <a:p>
            <a:r>
              <a:rPr lang="en-US" dirty="0" smtClean="0"/>
              <a:t>The </a:t>
            </a:r>
            <a:r>
              <a:rPr lang="en-US" dirty="0" smtClean="0"/>
              <a:t>TEES 2009 Errata #2 LX </a:t>
            </a:r>
            <a:r>
              <a:rPr lang="en-US" dirty="0" smtClean="0"/>
              <a:t>Series </a:t>
            </a:r>
            <a:r>
              <a:rPr lang="en-US" dirty="0" smtClean="0"/>
              <a:t>Cabinet </a:t>
            </a:r>
            <a:r>
              <a:rPr lang="en-US" dirty="0" smtClean="0"/>
              <a:t>offers </a:t>
            </a:r>
            <a:r>
              <a:rPr lang="en-US" dirty="0" smtClean="0"/>
              <a:t>a solution</a:t>
            </a:r>
            <a:r>
              <a:rPr lang="en-US" dirty="0" smtClean="0"/>
              <a:t>.</a:t>
            </a:r>
          </a:p>
          <a:p>
            <a:endParaRPr lang="en-US" dirty="0" smtClean="0"/>
          </a:p>
          <a:p>
            <a:endParaRPr lang="en-US" dirty="0" smtClean="0"/>
          </a:p>
        </p:txBody>
      </p:sp>
      <p:sp>
        <p:nvSpPr>
          <p:cNvPr id="32772"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dirty="0" smtClean="0"/>
              <a:t>Questions?</a:t>
            </a:r>
          </a:p>
        </p:txBody>
      </p:sp>
      <p:sp>
        <p:nvSpPr>
          <p:cNvPr id="3" name="Text Placeholder 2"/>
          <p:cNvSpPr>
            <a:spLocks noGrp="1"/>
          </p:cNvSpPr>
          <p:nvPr>
            <p:ph type="body" idx="1"/>
          </p:nvPr>
        </p:nvSpPr>
        <p:spPr/>
        <p:txBody>
          <a:bodyPr/>
          <a:lstStyle/>
          <a:p>
            <a:r>
              <a:rPr lang="en-US" dirty="0" smtClean="0">
                <a:solidFill>
                  <a:srgbClr val="FCDC41"/>
                </a:solidFill>
              </a:rPr>
              <a:t>Thank You!</a:t>
            </a:r>
          </a:p>
          <a:p>
            <a:endParaRPr lang="en-US" dirty="0"/>
          </a:p>
          <a:p>
            <a:r>
              <a:rPr lang="en-US" dirty="0" smtClean="0"/>
              <a:t>McCain, Inc.</a:t>
            </a:r>
          </a:p>
          <a:p>
            <a:r>
              <a:rPr lang="en-US" dirty="0" smtClean="0"/>
              <a:t>(888) 262-2246</a:t>
            </a:r>
          </a:p>
          <a:p>
            <a:r>
              <a:rPr lang="en-US" dirty="0" smtClean="0">
                <a:solidFill>
                  <a:srgbClr val="FCDC41"/>
                </a:solidFill>
                <a:hlinkClick r:id="rId3"/>
              </a:rPr>
              <a:t>info@mccain-inc.com</a:t>
            </a:r>
            <a:r>
              <a:rPr lang="en-US" dirty="0" smtClean="0"/>
              <a:t> </a:t>
            </a:r>
            <a:endParaRPr lang="en-US" dirty="0"/>
          </a:p>
          <a:p>
            <a:endParaRPr lang="en-US" dirty="0"/>
          </a:p>
        </p:txBody>
      </p:sp>
    </p:spTree>
    <p:extLst>
      <p:ext uri="{BB962C8B-B14F-4D97-AF65-F5344CB8AC3E}">
        <p14:creationId xmlns:p14="http://schemas.microsoft.com/office/powerpoint/2010/main" val="239693139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Agenda</a:t>
            </a:r>
          </a:p>
        </p:txBody>
      </p:sp>
      <p:sp>
        <p:nvSpPr>
          <p:cNvPr id="13315" name="Content Placeholder 2"/>
          <p:cNvSpPr>
            <a:spLocks noGrp="1"/>
          </p:cNvSpPr>
          <p:nvPr>
            <p:ph sz="quarter" idx="1"/>
          </p:nvPr>
        </p:nvSpPr>
        <p:spPr/>
        <p:txBody>
          <a:bodyPr/>
          <a:lstStyle/>
          <a:p>
            <a:r>
              <a:rPr lang="en-US" dirty="0" smtClean="0"/>
              <a:t>Personal safety rules &amp; regulations</a:t>
            </a:r>
          </a:p>
          <a:p>
            <a:r>
              <a:rPr lang="en-US" dirty="0" smtClean="0"/>
              <a:t>Where do the 50 volts comes from?</a:t>
            </a:r>
          </a:p>
          <a:p>
            <a:r>
              <a:rPr lang="en-US" dirty="0" smtClean="0"/>
              <a:t>LX series assemblies</a:t>
            </a:r>
          </a:p>
          <a:p>
            <a:r>
              <a:rPr lang="en-US" dirty="0" smtClean="0"/>
              <a:t>Recap</a:t>
            </a:r>
          </a:p>
          <a:p>
            <a:r>
              <a:rPr lang="en-US" dirty="0" smtClean="0"/>
              <a:t>Q&amp;A</a:t>
            </a:r>
          </a:p>
        </p:txBody>
      </p:sp>
      <p:sp>
        <p:nvSpPr>
          <p:cNvPr id="13316"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Personal Safety</a:t>
            </a:r>
          </a:p>
        </p:txBody>
      </p:sp>
      <p:sp>
        <p:nvSpPr>
          <p:cNvPr id="3" name="Text Placeholder 2"/>
          <p:cNvSpPr>
            <a:spLocks noGrp="1"/>
          </p:cNvSpPr>
          <p:nvPr>
            <p:ph type="body" idx="1"/>
          </p:nvPr>
        </p:nvSpPr>
        <p:spPr/>
        <p:txBody>
          <a:bodyPr/>
          <a:lstStyle/>
          <a:p>
            <a:r>
              <a:rPr lang="en-US" dirty="0" smtClean="0"/>
              <a:t>Rules &amp; Regulations</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96333" y="1600200"/>
            <a:ext cx="4123267" cy="762000"/>
            <a:chOff x="601133" y="1600200"/>
            <a:chExt cx="4123267" cy="762000"/>
          </a:xfrm>
        </p:grpSpPr>
        <p:pic>
          <p:nvPicPr>
            <p:cNvPr id="15368" name="Picture 8" descr="NFPA home page link">
              <a:hlinkClick r:id="rId3"/>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1133" y="1600200"/>
              <a:ext cx="4057650" cy="7620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295400" y="1981200"/>
              <a:ext cx="3429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362" name="Title 1"/>
          <p:cNvSpPr>
            <a:spLocks noGrp="1"/>
          </p:cNvSpPr>
          <p:nvPr>
            <p:ph type="title"/>
          </p:nvPr>
        </p:nvSpPr>
        <p:spPr/>
        <p:txBody>
          <a:bodyPr>
            <a:normAutofit/>
          </a:bodyPr>
          <a:lstStyle/>
          <a:p>
            <a:r>
              <a:rPr lang="en-US" sz="3600" dirty="0" smtClean="0"/>
              <a:t>Personal Safety Rules &amp; Regulations</a:t>
            </a:r>
          </a:p>
        </p:txBody>
      </p:sp>
      <p:sp>
        <p:nvSpPr>
          <p:cNvPr id="13315" name="Content Placeholder 2"/>
          <p:cNvSpPr>
            <a:spLocks noGrp="1"/>
          </p:cNvSpPr>
          <p:nvPr>
            <p:ph sz="quarter" idx="1"/>
          </p:nvPr>
        </p:nvSpPr>
        <p:spPr/>
        <p:txBody>
          <a:bodyPr/>
          <a:lstStyle/>
          <a:p>
            <a:pPr marL="0" indent="0">
              <a:buNone/>
            </a:pPr>
            <a:endParaRPr lang="en-US" dirty="0" smtClean="0"/>
          </a:p>
          <a:p>
            <a:pPr marL="0" indent="0">
              <a:buNone/>
            </a:pPr>
            <a:r>
              <a:rPr lang="en-US" dirty="0" smtClean="0"/>
              <a:t>      NFPA 70 requires:</a:t>
            </a:r>
          </a:p>
          <a:p>
            <a:pPr lvl="1"/>
            <a:r>
              <a:rPr lang="en-US" dirty="0" smtClean="0"/>
              <a:t>Guarding of the Live Parts (Article 110-27): </a:t>
            </a:r>
          </a:p>
          <a:p>
            <a:pPr marL="641350" lvl="2" indent="0">
              <a:buNone/>
            </a:pPr>
            <a:r>
              <a:rPr lang="en-US" dirty="0" smtClean="0"/>
              <a:t>Live parts of electrical equipment operating at 50 volts or more shall be guarded against accidental contact….</a:t>
            </a:r>
          </a:p>
          <a:p>
            <a:pPr marL="641350" lvl="2" indent="0">
              <a:buNone/>
            </a:pPr>
            <a:endParaRPr lang="en-US" dirty="0" smtClean="0"/>
          </a:p>
          <a:p>
            <a:pPr lvl="1"/>
            <a:r>
              <a:rPr lang="en-US" dirty="0" smtClean="0"/>
              <a:t>Arcing Parts (Article 110.18): </a:t>
            </a:r>
          </a:p>
          <a:p>
            <a:pPr marL="641350" lvl="2" indent="0">
              <a:buNone/>
            </a:pPr>
            <a:r>
              <a:rPr lang="en-US" dirty="0" smtClean="0"/>
              <a:t>Parts of electrical equipment that in ordinary operation produce arcs, sparks, flames, or molten metal shall be enclosed….</a:t>
            </a:r>
          </a:p>
          <a:p>
            <a:endParaRPr lang="en-US" dirty="0" smtClean="0"/>
          </a:p>
        </p:txBody>
      </p:sp>
      <p:sp>
        <p:nvSpPr>
          <p:cNvPr id="15364"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US" sz="3600" dirty="0" smtClean="0"/>
              <a:t>Personal Safety Rules &amp; Regulations</a:t>
            </a:r>
          </a:p>
        </p:txBody>
      </p:sp>
      <p:sp>
        <p:nvSpPr>
          <p:cNvPr id="16387" name="Content Placeholder 2"/>
          <p:cNvSpPr>
            <a:spLocks noGrp="1"/>
          </p:cNvSpPr>
          <p:nvPr>
            <p:ph sz="quarter" idx="1"/>
          </p:nvPr>
        </p:nvSpPr>
        <p:spPr/>
        <p:txBody>
          <a:bodyPr>
            <a:normAutofit fontScale="92500" lnSpcReduction="10000"/>
          </a:bodyPr>
          <a:lstStyle/>
          <a:p>
            <a:endParaRPr lang="en-US" sz="4800" dirty="0" smtClean="0"/>
          </a:p>
          <a:p>
            <a:r>
              <a:rPr lang="en-US" dirty="0" smtClean="0"/>
              <a:t>Occupational Safety and Health Act (OSHA) has similar requirements to NFPA.</a:t>
            </a:r>
          </a:p>
          <a:p>
            <a:endParaRPr lang="en-US" dirty="0" smtClean="0"/>
          </a:p>
          <a:p>
            <a:r>
              <a:rPr lang="en-US" dirty="0" smtClean="0"/>
              <a:t>Current traffic standards do not address guarding of live and arcing parts:</a:t>
            </a:r>
          </a:p>
          <a:p>
            <a:pPr lvl="1"/>
            <a:r>
              <a:rPr lang="en-US" dirty="0" smtClean="0"/>
              <a:t>NEMA</a:t>
            </a:r>
          </a:p>
          <a:p>
            <a:pPr lvl="1"/>
            <a:r>
              <a:rPr lang="en-US" dirty="0" smtClean="0"/>
              <a:t>TSCES</a:t>
            </a:r>
          </a:p>
          <a:p>
            <a:pPr lvl="1"/>
            <a:r>
              <a:rPr lang="en-US" dirty="0" smtClean="0"/>
              <a:t>ITS Cabinet Standard</a:t>
            </a:r>
          </a:p>
          <a:p>
            <a:pPr lvl="1"/>
            <a:r>
              <a:rPr lang="en-US" dirty="0" smtClean="0"/>
              <a:t>TEES</a:t>
            </a:r>
          </a:p>
          <a:p>
            <a:endParaRPr lang="en-US" dirty="0" smtClean="0"/>
          </a:p>
        </p:txBody>
      </p:sp>
      <p:sp>
        <p:nvSpPr>
          <p:cNvPr id="16388"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
        <p:nvSpPr>
          <p:cNvPr id="5" name="AutoShape 6" descr="data:image/jpeg;base64,/9j/4AAQSkZJRgABAQAAAQABAAD/2wCEAAkGBhQREBUUEhQUFRUWGRkVFxgYFxgYGBgXGRkdHRwXHRgbHCYeFxkjGRcZHy8gJCcpLCwuGB4xNTAqNSYrLCoBCQoKDgwOGg8PGiokHyQrNCkqLC01Ki81MTI0LSwsKioqLCopKi8qLC0sLCwvLyksKS4pLCwsLCksLCkpNCwsLP/AABEIAHMBtQMBIgACEQEDEQH/xAAcAAEAAgMBAQEAAAAAAAAAAAAABQcDBAYIAgH/xABPEAACAQIEAwUEBAcNBwMFAAABAgMAEQQFEiEGMUEHEyJRYRQycYFCkbHRIzM1UpKhswgVGDRTVGJyc3STssEWF0NjgpTTo9LhJWSDhKL/xAAaAQEAAwEBAQAAAAAAAAAAAAAAAQIDBQQG/8QAMBEAAgECBQIDCAIDAQAAAAAAAAECAxEEEiExUQVBYXHwExQiUoGRodHB4RWx8TL/2gAMAwEAAhEDEQA/ALxpSlAKUpQClKUApSlAKUpQClKUApSlAKUpQClKUApSlAKUpQClKUApSlAKUpQClKUApSlAKUpQClKUApSlAKUpQClKUApSlAKUpQClKUApSlAKUpQClKUApSlAKUpQClK+ZZQqlmICgEkk2AA5knoLUAkkCgliABuSTYAed+lV9xN214TDEphwcU456DpjH/5LHUf6oPxFclxdxNNmpNpGw+X3KBRvLiQpF30ctFxtqIXb6RvaFjwuGjBWPCxm/wBKa8z877arRrttsl/WvVRwlWqrxWnLPHXxtGg7SevCNnEdu+PZvAuGQW93Qzb9Tctesf8AvyzH/wC3/wAI/wDvrLPmGtQrxYYqLEA4aDpy5Jeo3G5Jhphsns7b+KMsyb+cbsSB/VYfCtp9PrRV1Z+RhT6rh5uzuvP+rnZZJ2/qTbF4crv78LagB6o1jt5gn4VaOTZ5Bi4hLh5FkQ9RzHoQd1PoQK8r5vkkmGYBwCrXMci7pIAbEqftU2YXFwKy8N8Sz4CcTYd9JB8Sm+iQfmuvUW68x0rwNNOzOmrNXR6ypUFwdxbFmWFE8QKm+l0PNHHNb9RuCD1B+Vc52wcatgcKsUDaZ57gEc0jHvOPI7hQel78xUA3uKO1fBYFjGWaaUGzRxWYqb7hmJCqR5Xv6VysHb08hIiy6SS3PTKWIHS4WE2qv+zXhZcwzBI5N40BmlFyCyqQNN+e7ML+l69J4DLYoEEcMaRoNgqKFA+QoSVZhv3QceoiXByKBf3ZVZr+RVlS31/KpTD9vOAK3dcRGfIoG+d1Yit/tP4CjxuFkljjX2qNdSMBZnC3JjNveBBNvI2qJ7EFinyt4njVwszag6qynUFYbHy/0oDd/wB+eXf8/wDwj99fn+/TLv8An/4R++qe7QsojwuZ4iGFdMaspVb3tqRWIHoCTbyFb/ZNkkWLzNEnXWio8uk8iyFbah1XxXt1sL7XBAubhrtSwePnEEHe6yrMNUekWXnvf1rr6w4bBRxgLGiIBewVQoF9zsB51moQc1xZ2gYbLWjXEd5eQMy6E1bKQDffbnUCO3TLvOf/AAj99WA8QbmAem4vVB9t/D8OGxcLwIsffIxZVAC6kIGoAbAkEA28qA73/fnl3/P/AMI/fW1lHbDgcTPHBGZtcjBFvHYXPmb7V5+yPBrNioInvpklijaxsdLyKpsehsTXq3Lcmhw6BIYkjUWsFUDkLAk8ybDmd6Em5SlKEEZn/EeHwMXe4mQRrew5ks1r6VUbsbDkPKqvxvb3fFRiGELhw4EjSfjGQmxIAOlLA6tyeXStHt+zrXiIMMD+KQyvv9KTZQRyuFUnz8XrVU0JPXmZZkkEEk73KRo0jadyVVSxt57CqgzPtHzLWXuuHGqIrF3UcihMQAYu9YyCW9tzoSwJA62HZ8GYv99MiEbNZmhfCyHmQwUpqO53KlW3/OHnXC5vw7i3ZvaMDNJjb4fusRAEaIdwLfjNa92JOoIGnnblYC1ODuImxkDGRBHNDI0E6A3VZY9m0nqpuCPjU7XO8D5BJhYJGnK9/iJXxMoTdFeS3gW/MAAC/U3roqEGtmGYxwRmSVgiDmT69LDcn0Fc7D2mYNmA1OLkC5SwF+pN9hUf2tX9nhte3eG/l7hteozikYUZXB3Qi1nu7Wtr906rn3vrro0MPCUIuV/idtOxy8RiqkJyUbJRV9e5ZqsCAQbg7g+dftVJHmuJcYLCCUxJJGg8GxKu7qCSDc+ADa4rcxefYjC4N1XGRTlnVAyMWeMFXJ3PnoAHl4qq8FK9k16diy6hGzbi7JeHF7Fn0vVeZO0sDxscejiWMO0UjnWWkX6I33DWt57ionAcTYg5dO7TyaxJCqMW333IHyBPyqFg29nxz30JePiv/UeX27K5bN6VWWZZliGnwMaYmSPv4ICzajbWw3a3mf1k1r4fijEQtjYmxDuEVgjnxEMHCqR5X1b+XPpRYKTWjXp2IfUIJ2adudOLlq1rnHx6+71rrsTpuNVha5tz6j66qPKeIsUmIgYyTWlZdWs6lcFtFwPIDb4itnIctlObSIJ2DozF5LbyBWW4O/0uVaPA5b5pbK5muo57ZYvV2LDyDiqHG6+51eC2rUtud7fYamKp/J+JJ4sJinV7NqhRTZfCGLkkbWvZbfOs0Ga4rDPhHGId/aQrur7r4nCkWP8ARtuLUngXmeV24+1+BT6isqzK/P3su5bV6VVMuZYuXEY0JipEEHfSAX2KpIRpHlt9lY8RxliWwESiVhKZXQkX1sihSPF03e3mbD1qvuMnazXpXL/5KCveL/GtnYtDMsxTDxPLJfSgubC5t8PnWPJs4jxUQlivpJI3FjcGx2qqsFmk7RYyGV5CqQt4JDcqyyoN773Gog//ABXc9mn5PX+vJ/mNVrYVUqbbet/4JoYx1qqSVlZv63sdVSlK8J0hSlKAUpSgFKUoBSlKAVxHajifwCROLwOSZBe3eFbFIr8wpbxNb6KWBF67eqo7U8w14tYxyjQfpPufj4dP669WEoqrVUXtuzx42u6FFyW+yONkkLG55/Vy2AAGwAGwA5VJ5LkRnuxuEB0jSNTu+3gUedjcsdlBHPYGMRbkAczsPiavnJMoXDQRxqB4FsT1JO7G/q29dnG4h0IJR3Z8/wBPwqxFRynst/E4CLKpoRePDtGBvq7vU23UuwLfVatZsc7CzMXHOz2ceX0gbbeVWxXH8a5KAO/QW3tIB1vyb08j53FfPucm7t6n1CpxisqSscZismhxCtGYwveWGkbLq6SJc3jkBI2vpYXU2vVT5vlb4aeSCUWeNijeRtyYehFiPQ1btcl2qwa3w2JtvIjQudvE8JFmtbmUcAn0A6VM5uesiadOMNI7cGj2YcUnA5hGSSIpiIZR0sx8LW81a3yLedTnb1MTmUaknSuHUgdAWkk1H56V+oVWpFWX2q4X2jCZfmK795CsUpAIAe2obE3A1GQf6naszQ+Ow3PEgx7xOQPaECoT+ehuF8vEC3xIA61f9eOQatPg/txkhCx45TMosBKtu8A/pLsH+NwT60BeTLcWPI1FcPcLYfAI6YZO7V21sNTN4rW21E2FgNq+8i4lw+Nj14aVZB1APiX0ZTup+IqToQeZ+1r8s4r4x/skqR7D/wArj+xl+1Kju1r8s4r4x/skrP2QZpFh8zEk8iRJ3Ui6nYKtyUsLna5sfqoSekaVAf7fZd/PsL/jJ99P9vsu/n2F/wAZPvoQT9Ul+6D/AB+E/s5f8y1Z3+32Xfz7C/4yffVR9t+eQYqbDHDzRTBUkDGNwwBLLYGx25UJOI4V/j+E/vEH7Va9ZV5N4V/j+E/vEH7Va9ZUDFfE0oVSzGwUEknkANyfqr7ri+13PfZcrlANnmtAm9j4/eI3B2QNy5G1CCteEMGM5zyeeUaofwkhuNtJHdxDccwLMOo0jyrgc1y5sPPLC/vRO0Z576Ta++9iLEehFXl2FZD3OBacizYhzb+zjuo+WrWfhY9a4jtxyPucwEyiy4hATtt3ieFunMrpPnQk3ewTO9GKmwxO0qCRf68ex6fmt5/Rq9K8k8PZy2DxcOIXnE4a3mvJh81LD516yw8wdFZTdWAYHzBFxQMyUpShBq5llkeIjMcqhkPT1HIg8wfWucg7McGrAkSNboz7H42Aqaz/AIgiwcXeS33NlUe8x8h8t6g8F2mYeSREZJY9dgpYC3iNhyN7Hzr10lXyN072PFWeGzpVbX8SUzrg/D4rSZFKso0qyHSQo+j5W+ysWG4EwqQvDoYrIQWJY6iVvp3HK1zy866CobiTiiLAorSBmLkhVUbm3M3OwAuPrrOFSrK0It+RpUp0I3qTS8WauUcA4XDSd4odmAIGtrgXBB2AHQkVqt2YYPf8aL8gH2Xfpt8t71P5NmgxMKyhHQG40uLMLG3L5VsYvGJEheRgijmzGwFWdaspNZnfYqsPh3BPKrbnEZ3wW0mMwyhHbDxxLEz6lBAXXbyNx4elTOF4AwscUkYVyJbaiW8XhNwARa1jvU5gcck0ayRtqRtwbEX3tyIB5itik8TVso3tYQwtG7nZO/6tp4HKYfs2wqMjAy3Rgwu/UEEA7crj9dbOJ4Dwz4jv/wAIHLCQ2bYsDe9iPMV0VKr7xVbvmZdYWilZRRz2B4EwsUcselnWW2oO191vYggAg7nesOX9neFhlWQB2Km4Dtdb9Da3SunpUe8Vdfieo92o6fCtNiAi4KgV53BkviFdH8XSQ3a22xvWq3ZxhTEI/wAJZWZw2rxeIAEXty8IPKtzhvi6PGtIER17u19Vt7kjax/o0zTi2ODFR4ZkctJpsRbSNbFRe5vzFa5sQpZbu/r+DHLhXBTsrPT8/s1IOzrDJr0mUCRO7bxg3UkHy2N1BqZyXJkwkIij1aQSfEbm5NzvUZmPGscOLXDMjlmKAMNOnx8ut+tdFVKsqtlnbs9TWjCipP2aV1oxSlRfEWfpg4e9dWYagtlte5v5/CsYxcnZbm8pKCcpbIlKVGzcQwRpE0jhO9ClFO7HVa2wueoF+VajcWxjHex6H1/nbafc1+d+W1WVKb2Xj9tyjrU1u/D77E7SlKzNRSlKAUpSgFU32jr/APUJPVU/yD7quSq47V8su0Uw56SjDrpBuGt+aCxBPmy+le/p81Gtr30OZ1Sm50Hbs7nCZbMEmjZgCFdSQeRAYbV6BBrzrVj8NcaSd1c/hAgAkUnxLYABx/QItfya/K4v7epUm0prsc/o9ZRlKm++qLEqA40xSrhip5uQFHwIJPwsP1itWXj2Ox0xuT0vYD6wTXLZpmz4h9UhG2wA5Aen31xD6M065XtLW2Hwu43kmNutgsYv9ddbBCXYKLXJA35C5tcnoN64HtNzZJcYIoiGjwydwGFrM9y0jAjmC5t/0+tGEclXpjgTKllyTDQzxhkeEBkYbFWJI/UQQfga83YHAvPKkUYu8jCNf6zGw+W969b5fg1hhjiXZY0VFFydlAA3O52FQSyguN+yDEYNmkwwM+HvcBbtKg8mUDxActQ+YFV9XsauQ4z7MsLmCltIin6SoACTbbWP+IP17cxQXPOeVZtLhZVlgkaOReTKel72I5Mv9E3FeiezLjv988Me80jERWWUC4BB92QDoGsdhexB9K898QZFJgsTJh5R4kNr9GX6Lj0I3rq+xXHNHmyKOUsckbbkbBe8Bt1IMdt/zjQGl2tflnFfGP8AZJUfwTwqcyxYw4kERKO+orr93TtbUvPV59KkO1r8s4r4x/skqR7D/wArj+xl+1KA6D+D0/8APl/7c/8Amp/B6f8Any/9uf8AzVc9KEFMfwen/ny/9uf/ADVxfH/AZyp4kMwm71Wa4Qpp0kC3vtfn6V6bqkv3Qf4/Cf2cv+ZaEldcK/x/Cf3iD9qtesq8m8K/x/Cf3iD9qtesqBiqI7dc+77GR4VWssC3e9wBJJbf10pY3ttqNXlicSsaM7myoCzHyVRcnb0FeceF8hOeZnOZHaMPrnZlCkrdgFWx2OxtcD6NAi2Mm7SMpw2HigTFrpiRYx4JPoi1/c6865btX4uy7H4ECHEI80Th0GlwSD4WUEp+ab2uPdHlW1/B8h/nc36EdP4PkP8AO5v0I6ApOvR3Y7nntOVxqTdoCYD8F3T/APgqPlXnzNstbD4iWF/eidkOxF7HY79CLH513fYbn3c49oGNlxCWG/8AxE8S9eq6xyJPh8qA9AUpShByHaRDA0EYnkePx+AqmvfSbgqCOnrXEJnU2HliBkhxSgJp2WSy32QErrjYeXnardzHLY8RGY5UDqeh8/MHmD6iorA8DYOFw6QjUCCNTM1iDcEBiReujQxNOFPLNN/b/qOXicJUqVc8Gltrr/xlYZ9jpJcRiHLMdDkLd9Gjx2GlL78rWHxr74hkeTCYSaSR3ZhIlmNx+DawP9YggE9dIqysRwHg5HZ2h3bc2ZxudyQAdj95r7m4JwrxRxNGSkeooNb7azdt73O461usdSWWyenlx58nlfTqzz3a18XzfjgrziCOZcUmFMksyKq6Q8hTXqBe5Ym2xJAPkoFaa4mWbAyq8jlYHQqLkg6206SeoXTceVWtm/C2GxWkzRhiosDcg28rggkelfuH4XwyQtCsS9227A3OojkSTvced9qqsdBRWmqt/b+vkaS6dUc5fFo788aL6eZWxwMiZWmIhxMtw3jRZGAjBJAAVTt4rHcdameEsdLjse0xeURRovh1kLr0hQCAbG5DN8hXSS8IxxYWeLCqqmYaT3jMy+V97m4BNvW1ZODuG/YsPoYqZGYs7Lex6Ab72A+01WpiYSpya3vZeT3LU8JUjUgnskm+LrYhO1LM2jhijR3VnYkhbi6gWILA8rsNuvyrkMmxcsTYpAzppgkJUSEgOunxAg879R8KtfN8hgxSgToGtyO4I+BG4vao6LgLBqTpjIupQ2d91IsR73X7arRxVKFLI07lsRg61St7SLVvrx5FY4nvPY48SZ5i/etGAXYhdKg6gb3BvUxNjHxeYJHiJ3hRVVlIbTuIw2oHkGa5Or5V3T8E4UwiExnuwxcDW/vEWJve/KvrG8GYSYqXiBKBVBuwJCgABrHxbC29aPG032fe2i0vsZLAVV3Xa6u9bbnJdkv4zE9do/tesXaBE7Zph1jbS5SIK35rGR7H5Gu5ybhqDCFjAhXXbV4mble3Mm3M1+47huCadJ5FJkj06TqYW0ksNgbHcmsveoe3dXtb+DZYOfu0aLaunf8ANyrcZhZos0iXESCWUPEdQub7iw5D7Kjmx88gedmkLqy+PvSChYnYLe9rk8uVW/i+FcPLiBiHQmUFSDqYbpy2BtWviOBMHJIZGhGom5szBSb390G29bxx1OyzLt67nmn02rd5ZaXb3f503K3zTP5ca0CsWbTGNaau7UsASXuTa5WxvbrYV8JmTyZXLG7FhHNEVuSbBlfwi/IDT+s1aGO4NwkzKzwi6gKLFlGleQIBAIArCnAmEEbRiM6XKsw1vuVvbe9x7xosbRUUlFqzT/PmS8BXcm3JO6a78adv5K84py/RPhiZXtLHG9yfxY2Fl8gOdZ8VlPeZsIFmfdUUTA3c2gHiuDvfkd9wTViZjwnhsQEEsd+7UIp1MCFHIXB3FfOE4Pw0UqSohDoAqnWxsAukbE2PhqixsVHvezXb6F5dPm59rXT3fbc5rsqzCRlmjZiypoK3JNtWoEC/IeEbfGu/qLybhuDCFzApXXbVdma9r25k25mpSvDiKkalRyjszo4WlKlSUJu7QpSlYHpFKUoBUBxnkLYmC8WnvorvGGHhfYhoW3HgceEm+xs3NRU/Sidg1fRnn5sOH1NGrApfvYWH4XDsDYrIOZUXFpOTeh2rFhsU0bBkYqw6j7PUHy5GrR487OhjSMRh5Dh8WgsJFuNYt7jlSD6BunIgjaqjzTNMVg3MePwaFhsHAMN+QDCSMd3IPCfo33PwrsUeoq2Wqr+Jwq/SXmzUXbw/TOjg4hQn8LGR5mMgfPQwIHwBA+Fbcmc4bYRriZGJtpPdrfytp1Em/S1cGOMY+fst/wD9hrH/ANOtTFcZTspSPRArCzCFSrMOoMjFpLHqAwBsKxqVMJvGL/0jejRx20ppLnd+vM6jibjIxRtEhCz3ACxnww237xnue8msbAA2TnsQBVd19QQF2CIpZjsFUEknyCjc1avAnYo8hE2YAonNYAfG2/8AxCPdUj6IN997cq8E5ubudOnTVNW38WZuxHgjU3t8yjSLjDg9WuQ0tvIe6Pix6A1t4jO/ZOLG1ErHOscTXJ03eNdLC/TvFC7efoatuGFUUKoCqoCgAWAA2AAHIAdKpHt2yGdsZHiFidoe5WMuoLBWV3JDW93ZxYnnv5VQ0LxpVJ8G9uZjjWLHIZAoCrNGBqsLDxrfc2ubrz8utdDmXbxg0X8DHNK1j9ERqD5Esb+e4B5UIOb/AHQSR+0YUjT3hjk1297SGXRf0uZLfOobsSy1pc1Vxyhjd2/6lMYHPqXJvv7vrUHJ7ZneOZ1TvZX6LskaDkNR2VQOpNzvzO1WZlucYDhtWw8hllxTKkkpRdmvcAKSQFVRq2O/zNCSv+1r8s4r4x/skqR7D/yuP7GX7UrkeJc/bG4uXEuApka+kH3VAAVb7XsoG/Wtvgjiv97samIChwAUdb2JRrXsfzhYEX26dbgD1VSuP4X7UsHmEyww94JWUvpZLWC8xqBI69K7ChAqkv3Qf4/Cf2cv+Zasnizj/C5ayLiS4MgZlCoWuFIB+G5FUR2j8dDNMSropSKNdKBrajc3ZjbluALXPL1oSiI4V/j+E/vEH7Va9ZV4/wAvxxhmjlWxaN0kAPK6MGF/S4q9cP29YExanSZZLbxhQ2/kHuFI9TagZudtWf8As+WmNT48Q3df9FrufqFv+qo7sFybu8FLiCPFNJpGx9yPYW8wWLb/AC6VVvHnHMmZ4jWwCRJdYU2uqki5J6s2kX6CwA5XPfcC9sWCwuCiw8ySRmJNOpVDK5HNvDuCdybj50BclKw4PFLLGkie66q6322YXG3TY1jzPMUw8Mk0lwkSNI1hc6VFzYddhQgoztz4f7nHJiFFkxC78vxqbNtbqmg9dw3pXAZTmLYeeKZPeidXHrpNyOY5i459a77tW7R8LmMUcWHRyY5NfeOoXbSQVUX1bki/L3etVtqFCT1/l+OWeKOWM3SRVkU+asAQfqNbFUZ2cdsEWDwy4bFq2iO/dyIA1l56GW9ybk7jzA6Xq78NiBIiuvJgGHwIuP1GhB9SSBQWY2ABJJ6AczXHZL2lR4jELCYmQOSqsWB36AgDa/xNZu0rOO5whjBGqY6LddA3Y/YPnVcYyCeOKFjBJF3fKQqwDFm1KdxYH7bCunhcLGpC8++i/fjqcjG4ydKoow7av9eGheE2IVBdmVQdtyB9tc9k3Giz4maEx92ItV3Lix0uE5WFr3vzrhs+zQYzGYc4htOHZY2sDcKDs999j3gZSegAqOwSqFx4Q3QRkKfNfaI7H6rVengo5Pi3dvprYpU6hLP8Gyb+ul/ovEulMbGSAHQk8gGBJ58t9+R+qsWKzALHIyWdo1JKBhe4B29DtbeqalytUw2EmRmV5XkUkHlpYAFfK3+tb0OCGHx2KhQtpWGddzuR3V97c996r7jHtLntw7PuSuozdk47278q67Fk5HxF38ReVO4sxUB3U3sAbg7ef6qkziluQGUsBfSCL/V9X11TPdr+9GqwuMVYHyvFv9dh9Vb+FwC4fNIEQtuiEkncloiW+RPSpngo3bTtvp5fUQ6hO0U1e9tfO/gWFw7xE2JEheEw6Le8wN7335C1rVLQ4pHvpZWtz0kG31VSuWW9gxN30Xkh6EhvDIdJt0Nr77XArLwng45sQIHDr3ikFo5ANguqxFje5W53FvSpqYGPxSTsl+vFlaXUZfBFq7fj4vhFsZVxDDiVdomusZ0sxBUcr3uelutbqYpGtZlN7kWINwOdvOxqn+F0i9nxhLN3whlCr9ExlRqPLmCB161+Zbl6x5fJiiXLFjhwoYKAGtvqsT15deXWqzwUU2k3uktOS8OoTcU3FbNvXguCLFo5srqx8gwP2VHwcTwySyQxsXkjVmYAEAaTYrci17/bVS5HCFxWEAZLuy6tDHUAz6dL72DWvsOhF+dbOSYKFMdIkjsojLCLfdnVrKrWHUc+VS8DCN7tvS+xVdSnLLaKV3Z6+FyzuHM/bFK5eFodJA3YNe4vfYC1SkOLR/cdW+DA/ZVLYCZ1y3EaLgGaJXt+bpbmeg1BR+rrWeMJDLgmwTlpmVDIoP8AxC1tJ3Fr7grtsAet6TwKcnZ24+19dRDqMlGN1fTXnV20VtS3/wB8I9/wibbHxLt+v0rMjggEEEHcEbgiqVw2VpL7ezXvErOljtfvDz89hb5mrA7MnJwAuSbO4G/IXGw8hWFfCqnDMnfW34uenDYyVWai42um/s7HWUpSvCdEUpSgFKUoBSlKAUpX4zWF6A/aw4rBpKpSRFdTzVgGU/I7VCQcdYVo5JAzARadd0YEajYbW332r9HHWF7jv9TaNfde4b6tOrlztbrW3sKnysw94pfMuTQzDsnyyZtRwwU3JPds8YJPmEYA/wClYIuxrLFYHuGNt7NNKyn4qWsR6VK4bjzCPHJIHbTEAWujXsx0iw67kD51+DjzC9yZtbaA/d+6blrX2HMi3WnsKnyse80vmXO5IZRw3hsILYeCOL+qoB6825nmevWpKudw/HmFeOSRXbTEFLeE3szaQQOZF7X8riv0ceYTuTNrbQHEfunVqIvy67U9hU+Vj3ml8y5OhpWhis8iiw4ndtMZUMCRudQuABzJPlUPlnaJhZ5O7BZCTZS4AVvnfa/raojRnJNpPQmVenFqMpK7NjMOAMvnbVLhIGbffQBe+5J02ufjWvH2Y5YpBGCguCCPCTuPQmxrDL2m4MSabyFd/GF8P23I9bVA4Ljww47Ed/K7wgyiNQAd9fhA2H0QRcmto4SrJPQwnjqMWlmvrbyLEweAjhXTEiRqOiKFH1D41ilyeB5e9aGJpALByil7b7aiL2sT9dRQ47wvcd+XYKWKW0nVqABIt8CDflX3kPGcGLcxoHSSxbS62NhbcEEjqDWToVEm3F6GyxFJtRUld7Ev7BH/ACafoj7qewR/yafoj7qjeIeK4MEB3pJZtwii7Eee5AA+NauE7QMJI+gOwNmJLIVACqWNyeVgpqFRqOOZRdg8RSjLI5K5LxZNAsverDEJLW1hFD2ta2oC9rCtyuUTtMwZfTeQL+eUOm/l5+vKpDAcZYaaVokcllDH3TYheZB5EW39RUvD1Y7xZEcTRlopIkMXlMMrK0sUbsnuMyKxXe+xI23A+qsnsEf8mn6I+6tPI+IocYGaEsQpAJKleflfnUnWcouLs1qbRkpq8XdGD2CP+TT9EfdWCTIsOzq7QQl191jGpYfA2uK3qVUsYPYI/wCTT9Ffur4myqF1KtFGykWIKKQQehFt62qUB8xxhQFUAAAAAbAAcgB0FfM8CupR1DKwIZSLgg8wQeYrJSgNaPLIlAAijAAsAEUAAdOVfXsEf8mn6I+6s9KA1JsphdSrxRsp2IKKQR6i1bKIAAAAANgByAHSvqlAa+Ky+OW3eRo9uWpQ1r+V+VfWJwiSLpkRXXnZgCL+djWalTdkZVwRuI4awzhQ0EZCm6jSAATz5VlTJIACBDEAws1kXcXvY7bi4B+VbtKtnlyyvs4b2RqHKISqr3UelSSo0LZSeZAtsa/WyqEsXMUeprhm0rcgixBNt7jatqlRmlyTkjwaf7zQaNHcxaL6tOhdOq1r2ta9utfRyuIuHMUesWAbSLiwsLG1+W1bVKZpcjJHg0lyWAKVEMQVrahoWxtyuLb2r4y/h/DwG8UKIfMDf6zvUhSmeW12R7ON72RHQ8O4ZHZlhjBddDWUbqeYtysbCs371Q92Y+6j7tuaaRpJ87efrW3SjnJ7sKEVskR2E4dw0VtEES6TcHSLg3ve53519SZDh2lEphjMgv4tIvc9fU+tb9KnPK97sezha1kasWVQqrKsUaq3vAKoB+ItvWHB8P4eFy8cMasTe4UX+XlzPKpClRnlyMkdNFoaiZRCNVooxr2eyL4h5Hbfes2GwqRrpjVUXnZQAL+dhWWlQ5N7slRS2QpSlQWFKUoBSlKAUpSgFKUoCos+4WxAxsqRRS91JIpuoOghiDuQNICknnytXxHwjP7V7N3cvcd/fWV20jbVqsQLp8r2q4KV0V1CaVrLb0zlvplNyvd73/ryKjz7hfELjJY4Y5O5ldTdVOjSSCAbCwCkn6r1iHCM64v2fu5TB3w8RU6SoPv6gLA6CRcedXDSi6hNK1lt6ZD6ZTcr3e9/68io+JOFp1xsqQxyGKVla6qdFmINiQNgGuaxHhLEe1nDiOX2czX1aW0aRtqufJCRe9XDSi6hNK1lt6ZMumU3Ju73v/XkVvnzYvH4Vl9kaLuHR1XxXddLqdIKi5HhNh51Dy4CbHPh44sKY+5QROWBVSV5ljp25Hbc7mrgpVYY3IrRivDf0y08AqjvKT8dtbbeRR2LymcTFY8NNGxbUI7FwLX5HT4gDex326mpnIOH51lxZmgYHuJwv4Pw94bWCWFt97aflVsUq8uoSkrZTOHS4RlmzP8ABRMuU4pISGhlWPUrG8Z96xAPK42J9OXpUzkmGxMWM9oGHxDBUcr3gYlrREKC2nrsBYeQq3aVMuoOSacVqRDpcYNNTemv2Kn4qxc0z4fEyRLG6mxhZrOQsl1OlgGKsdrgHkai8dh5cbj5AsYjkfU2gEbWjJsSDbU1rE+bb+VWvnnDUGM098pOi+kglTvzG3MbD6qxZHwhh8IxeJTqI06mJY2628r9bVaGNhCGi1s0vVylTp9SdTV/C2m+dvL+Sszh5nwqYNcLKJUlMpOgi4ZbC9+R3G+wsBW3n3CeIw7QtDG7lodDlBqs5Uq4Nv6LWB9KtulZ+/yvpFW7/U1/xkbayd9LPixBcFZP7Ng0VhZ2/CPtY6m6H1AAHyqdpSvDObnJyfc6VOCpxUVshSlKoXFKUoBSlKAUpSgFKUoBSlKAUpSgFKUoBSlKAUpSgFKUoBSlKAUpSgFKUoBSlKAUpSgFKUoBSlKAUpSgFKUoBSlKAUpSgFKUoBSlKAUpSgFKUoBSlKAUpSgFKUoBSlKAUpSgFKUoBSlKAUpSgFKUoBSlKAUpSgFKUoBSlKAUpSgFKUoBSlKAUpSgFKUoBSlKA//Z"/>
          <p:cNvSpPr>
            <a:spLocks noChangeAspect="1" noChangeArrowheads="1"/>
          </p:cNvSpPr>
          <p:nvPr/>
        </p:nvSpPr>
        <p:spPr bwMode="auto">
          <a:xfrm>
            <a:off x="0" y="-525463"/>
            <a:ext cx="4162425" cy="1095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data:image/jpeg;base64,/9j/4AAQSkZJRgABAQAAAQABAAD/2wCEAAkGBhQREBUUEhQUFRUWGRkVFxgYFxgYGBgXGRkdHRwXHRgbHCYeFxkjGRcZHy8gJCcpLCwuGB4xNTAqNSYrLCoBCQoKDgwOGg8PGiokHyQrNCkqLC01Ki81MTI0LSwsKioqLCopKi8qLC0sLCwvLyksKS4pLCwsLCksLCkpNCwsLP/AABEIAHMBtQMBIgACEQEDEQH/xAAcAAEAAgMBAQEAAAAAAAAAAAAABQcDBAYIAgH/xABPEAACAQIEAwUEBAcNBwMFAAABAgMAEQQFEiEGMUEHEyJRYRQycYFCkbHRIzM1UpKhswgVGDRTVGJyc3STssEWF0NjgpTTo9LhJWSDhKL/xAAaAQEAAwEBAQAAAAAAAAAAAAAAAQIDBQQG/8QAMBEAAgECBQIDCAIDAQAAAAAAAAECAxEEEiExUQVBYXHwExQiUoGRodHB4RWx8TL/2gAMAwEAAhEDEQA/ALxpSlAKUpQClKUApSlAKUpQClKUApSlAKUpQClKUApSlAKUpQClKUApSlAKUpQClKUApSlAKUpQClKUApSlAKUpQClKUApSlAKUpQClKUApSlAKUpQClKUApSlAKUpQClK+ZZQqlmICgEkk2AA5knoLUAkkCgliABuSTYAed+lV9xN214TDEphwcU456DpjH/5LHUf6oPxFclxdxNNmpNpGw+X3KBRvLiQpF30ctFxtqIXb6RvaFjwuGjBWPCxm/wBKa8z877arRrttsl/WvVRwlWqrxWnLPHXxtGg7SevCNnEdu+PZvAuGQW93Qzb9Tctesf8AvyzH/wC3/wAI/wDvrLPmGtQrxYYqLEA4aDpy5Jeo3G5Jhphsns7b+KMsyb+cbsSB/VYfCtp9PrRV1Z+RhT6rh5uzuvP+rnZZJ2/qTbF4crv78LagB6o1jt5gn4VaOTZ5Bi4hLh5FkQ9RzHoQd1PoQK8r5vkkmGYBwCrXMci7pIAbEqftU2YXFwKy8N8Sz4CcTYd9JB8Sm+iQfmuvUW68x0rwNNOzOmrNXR6ypUFwdxbFmWFE8QKm+l0PNHHNb9RuCD1B+Vc52wcatgcKsUDaZ57gEc0jHvOPI7hQel78xUA3uKO1fBYFjGWaaUGzRxWYqb7hmJCqR5Xv6VysHb08hIiy6SS3PTKWIHS4WE2qv+zXhZcwzBI5N40BmlFyCyqQNN+e7ML+l69J4DLYoEEcMaRoNgqKFA+QoSVZhv3QceoiXByKBf3ZVZr+RVlS31/KpTD9vOAK3dcRGfIoG+d1Yit/tP4CjxuFkljjX2qNdSMBZnC3JjNveBBNvI2qJ7EFinyt4njVwszag6qynUFYbHy/0oDd/wB+eXf8/wDwj99fn+/TLv8An/4R++qe7QsojwuZ4iGFdMaspVb3tqRWIHoCTbyFb/ZNkkWLzNEnXWio8uk8iyFbah1XxXt1sL7XBAubhrtSwePnEEHe6yrMNUekWXnvf1rr6w4bBRxgLGiIBewVQoF9zsB51moQc1xZ2gYbLWjXEd5eQMy6E1bKQDffbnUCO3TLvOf/AAj99WA8QbmAem4vVB9t/D8OGxcLwIsffIxZVAC6kIGoAbAkEA28qA73/fnl3/P/AMI/fW1lHbDgcTPHBGZtcjBFvHYXPmb7V5+yPBrNioInvpklijaxsdLyKpsehsTXq3Lcmhw6BIYkjUWsFUDkLAk8ybDmd6Em5SlKEEZn/EeHwMXe4mQRrew5ks1r6VUbsbDkPKqvxvb3fFRiGELhw4EjSfjGQmxIAOlLA6tyeXStHt+zrXiIMMD+KQyvv9KTZQRyuFUnz8XrVU0JPXmZZkkEEk73KRo0jadyVVSxt57CqgzPtHzLWXuuHGqIrF3UcihMQAYu9YyCW9tzoSwJA62HZ8GYv99MiEbNZmhfCyHmQwUpqO53KlW3/OHnXC5vw7i3ZvaMDNJjb4fusRAEaIdwLfjNa92JOoIGnnblYC1ODuImxkDGRBHNDI0E6A3VZY9m0nqpuCPjU7XO8D5BJhYJGnK9/iJXxMoTdFeS3gW/MAAC/U3roqEGtmGYxwRmSVgiDmT69LDcn0Fc7D2mYNmA1OLkC5SwF+pN9hUf2tX9nhte3eG/l7hteozikYUZXB3Qi1nu7Wtr906rn3vrro0MPCUIuV/idtOxy8RiqkJyUbJRV9e5ZqsCAQbg7g+dftVJHmuJcYLCCUxJJGg8GxKu7qCSDc+ADa4rcxefYjC4N1XGRTlnVAyMWeMFXJ3PnoAHl4qq8FK9k16diy6hGzbi7JeHF7Fn0vVeZO0sDxscejiWMO0UjnWWkX6I33DWt57ionAcTYg5dO7TyaxJCqMW333IHyBPyqFg29nxz30JePiv/UeX27K5bN6VWWZZliGnwMaYmSPv4ICzajbWw3a3mf1k1r4fijEQtjYmxDuEVgjnxEMHCqR5X1b+XPpRYKTWjXp2IfUIJ2adudOLlq1rnHx6+71rrsTpuNVha5tz6j66qPKeIsUmIgYyTWlZdWs6lcFtFwPIDb4itnIctlObSIJ2DozF5LbyBWW4O/0uVaPA5b5pbK5muo57ZYvV2LDyDiqHG6+51eC2rUtud7fYamKp/J+JJ4sJinV7NqhRTZfCGLkkbWvZbfOs0Ga4rDPhHGId/aQrur7r4nCkWP8ARtuLUngXmeV24+1+BT6isqzK/P3su5bV6VVMuZYuXEY0JipEEHfSAX2KpIRpHlt9lY8RxliWwESiVhKZXQkX1sihSPF03e3mbD1qvuMnazXpXL/5KCveL/GtnYtDMsxTDxPLJfSgubC5t8PnWPJs4jxUQlivpJI3FjcGx2qqsFmk7RYyGV5CqQt4JDcqyyoN773Gog//ABXc9mn5PX+vJ/mNVrYVUqbbet/4JoYx1qqSVlZv63sdVSlK8J0hSlKAUpSgFKUoBSlKAVxHajifwCROLwOSZBe3eFbFIr8wpbxNb6KWBF67eqo7U8w14tYxyjQfpPufj4dP669WEoqrVUXtuzx42u6FFyW+yONkkLG55/Vy2AAGwAGwA5VJ5LkRnuxuEB0jSNTu+3gUedjcsdlBHPYGMRbkAczsPiavnJMoXDQRxqB4FsT1JO7G/q29dnG4h0IJR3Z8/wBPwqxFRynst/E4CLKpoRePDtGBvq7vU23UuwLfVatZsc7CzMXHOz2ceX0gbbeVWxXH8a5KAO/QW3tIB1vyb08j53FfPucm7t6n1CpxisqSscZismhxCtGYwveWGkbLq6SJc3jkBI2vpYXU2vVT5vlb4aeSCUWeNijeRtyYehFiPQ1btcl2qwa3w2JtvIjQudvE8JFmtbmUcAn0A6VM5uesiadOMNI7cGj2YcUnA5hGSSIpiIZR0sx8LW81a3yLedTnb1MTmUaknSuHUgdAWkk1H56V+oVWpFWX2q4X2jCZfmK795CsUpAIAe2obE3A1GQf6naszQ+Ow3PEgx7xOQPaECoT+ehuF8vEC3xIA61f9eOQatPg/txkhCx45TMosBKtu8A/pLsH+NwT60BeTLcWPI1FcPcLYfAI6YZO7V21sNTN4rW21E2FgNq+8i4lw+Nj14aVZB1APiX0ZTup+IqToQeZ+1r8s4r4x/skqR7D/wArj+xl+1Kju1r8s4r4x/skrP2QZpFh8zEk8iRJ3Ui6nYKtyUsLna5sfqoSekaVAf7fZd/PsL/jJ99P9vsu/n2F/wAZPvoQT9Ul+6D/AB+E/s5f8y1Z3+32Xfz7C/4yffVR9t+eQYqbDHDzRTBUkDGNwwBLLYGx25UJOI4V/j+E/vEH7Va9ZV5N4V/j+E/vEH7Va9ZUDFfE0oVSzGwUEknkANyfqr7ri+13PfZcrlANnmtAm9j4/eI3B2QNy5G1CCteEMGM5zyeeUaofwkhuNtJHdxDccwLMOo0jyrgc1y5sPPLC/vRO0Z576Ta++9iLEehFXl2FZD3OBacizYhzb+zjuo+WrWfhY9a4jtxyPucwEyiy4hATtt3ieFunMrpPnQk3ewTO9GKmwxO0qCRf68ex6fmt5/Rq9K8k8PZy2DxcOIXnE4a3mvJh81LD516yw8wdFZTdWAYHzBFxQMyUpShBq5llkeIjMcqhkPT1HIg8wfWucg7McGrAkSNboz7H42Aqaz/AIgiwcXeS33NlUe8x8h8t6g8F2mYeSREZJY9dgpYC3iNhyN7Hzr10lXyN072PFWeGzpVbX8SUzrg/D4rSZFKso0qyHSQo+j5W+ysWG4EwqQvDoYrIQWJY6iVvp3HK1zy866CobiTiiLAorSBmLkhVUbm3M3OwAuPrrOFSrK0It+RpUp0I3qTS8WauUcA4XDSd4odmAIGtrgXBB2AHQkVqt2YYPf8aL8gH2Xfpt8t71P5NmgxMKyhHQG40uLMLG3L5VsYvGJEheRgijmzGwFWdaspNZnfYqsPh3BPKrbnEZ3wW0mMwyhHbDxxLEz6lBAXXbyNx4elTOF4AwscUkYVyJbaiW8XhNwARa1jvU5gcck0ayRtqRtwbEX3tyIB5itik8TVso3tYQwtG7nZO/6tp4HKYfs2wqMjAy3Rgwu/UEEA7crj9dbOJ4Dwz4jv/wAIHLCQ2bYsDe9iPMV0VKr7xVbvmZdYWilZRRz2B4EwsUcselnWW2oO191vYggAg7nesOX9neFhlWQB2Km4Dtdb9Da3SunpUe8Vdfieo92o6fCtNiAi4KgV53BkviFdH8XSQ3a22xvWq3ZxhTEI/wAJZWZw2rxeIAEXty8IPKtzhvi6PGtIER17u19Vt7kjax/o0zTi2ODFR4ZkctJpsRbSNbFRe5vzFa5sQpZbu/r+DHLhXBTsrPT8/s1IOzrDJr0mUCRO7bxg3UkHy2N1BqZyXJkwkIij1aQSfEbm5NzvUZmPGscOLXDMjlmKAMNOnx8ut+tdFVKsqtlnbs9TWjCipP2aV1oxSlRfEWfpg4e9dWYagtlte5v5/CsYxcnZbm8pKCcpbIlKVGzcQwRpE0jhO9ClFO7HVa2wueoF+VajcWxjHex6H1/nbafc1+d+W1WVKb2Xj9tyjrU1u/D77E7SlKzNRSlKAUpSgFU32jr/APUJPVU/yD7quSq47V8su0Uw56SjDrpBuGt+aCxBPmy+le/p81Gtr30OZ1Sm50Hbs7nCZbMEmjZgCFdSQeRAYbV6BBrzrVj8NcaSd1c/hAgAkUnxLYABx/QItfya/K4v7epUm0prsc/o9ZRlKm++qLEqA40xSrhip5uQFHwIJPwsP1itWXj2Ox0xuT0vYD6wTXLZpmz4h9UhG2wA5Aen31xD6M065XtLW2Hwu43kmNutgsYv9ddbBCXYKLXJA35C5tcnoN64HtNzZJcYIoiGjwydwGFrM9y0jAjmC5t/0+tGEclXpjgTKllyTDQzxhkeEBkYbFWJI/UQQfga83YHAvPKkUYu8jCNf6zGw+W969b5fg1hhjiXZY0VFFydlAA3O52FQSyguN+yDEYNmkwwM+HvcBbtKg8mUDxActQ+YFV9XsauQ4z7MsLmCltIin6SoACTbbWP+IP17cxQXPOeVZtLhZVlgkaOReTKel72I5Mv9E3FeiezLjv988Me80jERWWUC4BB92QDoGsdhexB9K898QZFJgsTJh5R4kNr9GX6Lj0I3rq+xXHNHmyKOUsckbbkbBe8Bt1IMdt/zjQGl2tflnFfGP8AZJUfwTwqcyxYw4kERKO+orr93TtbUvPV59KkO1r8s4r4x/skqR7D/wArj+xl+1KA6D+D0/8APl/7c/8Amp/B6f8Any/9uf8AzVc9KEFMfwen/ny/9uf/ADVxfH/AZyp4kMwm71Wa4Qpp0kC3vtfn6V6bqkv3Qf4/Cf2cv+ZaEldcK/x/Cf3iD9qtesq8m8K/x/Cf3iD9qtesqBiqI7dc+77GR4VWssC3e9wBJJbf10pY3ttqNXlicSsaM7myoCzHyVRcnb0FeceF8hOeZnOZHaMPrnZlCkrdgFWx2OxtcD6NAi2Mm7SMpw2HigTFrpiRYx4JPoi1/c6865btX4uy7H4ECHEI80Th0GlwSD4WUEp+ab2uPdHlW1/B8h/nc36EdP4PkP8AO5v0I6ApOvR3Y7nntOVxqTdoCYD8F3T/APgqPlXnzNstbD4iWF/eidkOxF7HY79CLH513fYbn3c49oGNlxCWG/8AxE8S9eq6xyJPh8qA9AUpShByHaRDA0EYnkePx+AqmvfSbgqCOnrXEJnU2HliBkhxSgJp2WSy32QErrjYeXnardzHLY8RGY5UDqeh8/MHmD6iorA8DYOFw6QjUCCNTM1iDcEBiReujQxNOFPLNN/b/qOXicJUqVc8Gltrr/xlYZ9jpJcRiHLMdDkLd9Gjx2GlL78rWHxr74hkeTCYSaSR3ZhIlmNx+DawP9YggE9dIqysRwHg5HZ2h3bc2ZxudyQAdj95r7m4JwrxRxNGSkeooNb7azdt73O461usdSWWyenlx58nlfTqzz3a18XzfjgrziCOZcUmFMksyKq6Q8hTXqBe5Ym2xJAPkoFaa4mWbAyq8jlYHQqLkg6206SeoXTceVWtm/C2GxWkzRhiosDcg28rggkelfuH4XwyQtCsS9227A3OojkSTvced9qqsdBRWmqt/b+vkaS6dUc5fFo788aL6eZWxwMiZWmIhxMtw3jRZGAjBJAAVTt4rHcdameEsdLjse0xeURRovh1kLr0hQCAbG5DN8hXSS8IxxYWeLCqqmYaT3jMy+V97m4BNvW1ZODuG/YsPoYqZGYs7Lex6Ab72A+01WpiYSpya3vZeT3LU8JUjUgnskm+LrYhO1LM2jhijR3VnYkhbi6gWILA8rsNuvyrkMmxcsTYpAzppgkJUSEgOunxAg879R8KtfN8hgxSgToGtyO4I+BG4vao6LgLBqTpjIupQ2d91IsR73X7arRxVKFLI07lsRg61St7SLVvrx5FY4nvPY48SZ5i/etGAXYhdKg6gb3BvUxNjHxeYJHiJ3hRVVlIbTuIw2oHkGa5Or5V3T8E4UwiExnuwxcDW/vEWJve/KvrG8GYSYqXiBKBVBuwJCgABrHxbC29aPG032fe2i0vsZLAVV3Xa6u9bbnJdkv4zE9do/tesXaBE7Zph1jbS5SIK35rGR7H5Gu5ybhqDCFjAhXXbV4mble3Mm3M1+47huCadJ5FJkj06TqYW0ksNgbHcmsveoe3dXtb+DZYOfu0aLaunf8ANyrcZhZos0iXESCWUPEdQub7iw5D7Kjmx88gedmkLqy+PvSChYnYLe9rk8uVW/i+FcPLiBiHQmUFSDqYbpy2BtWviOBMHJIZGhGom5szBSb390G29bxx1OyzLt67nmn02rd5ZaXb3f503K3zTP5ca0CsWbTGNaau7UsASXuTa5WxvbrYV8JmTyZXLG7FhHNEVuSbBlfwi/IDT+s1aGO4NwkzKzwi6gKLFlGleQIBAIArCnAmEEbRiM6XKsw1vuVvbe9x7xosbRUUlFqzT/PmS8BXcm3JO6a78adv5K84py/RPhiZXtLHG9yfxY2Fl8gOdZ8VlPeZsIFmfdUUTA3c2gHiuDvfkd9wTViZjwnhsQEEsd+7UIp1MCFHIXB3FfOE4Pw0UqSohDoAqnWxsAukbE2PhqixsVHvezXb6F5dPm59rXT3fbc5rsqzCRlmjZiypoK3JNtWoEC/IeEbfGu/qLybhuDCFzApXXbVdma9r25k25mpSvDiKkalRyjszo4WlKlSUJu7QpSlYHpFKUoBUBxnkLYmC8WnvorvGGHhfYhoW3HgceEm+xs3NRU/Sidg1fRnn5sOH1NGrApfvYWH4XDsDYrIOZUXFpOTeh2rFhsU0bBkYqw6j7PUHy5GrR487OhjSMRh5Dh8WgsJFuNYt7jlSD6BunIgjaqjzTNMVg3MePwaFhsHAMN+QDCSMd3IPCfo33PwrsUeoq2Wqr+Jwq/SXmzUXbw/TOjg4hQn8LGR5mMgfPQwIHwBA+Fbcmc4bYRriZGJtpPdrfytp1Em/S1cGOMY+fst/wD9hrH/ANOtTFcZTspSPRArCzCFSrMOoMjFpLHqAwBsKxqVMJvGL/0jejRx20ppLnd+vM6jibjIxRtEhCz3ACxnww237xnue8msbAA2TnsQBVd19QQF2CIpZjsFUEknyCjc1avAnYo8hE2YAonNYAfG2/8AxCPdUj6IN997cq8E5ubudOnTVNW38WZuxHgjU3t8yjSLjDg9WuQ0tvIe6Pix6A1t4jO/ZOLG1ErHOscTXJ03eNdLC/TvFC7efoatuGFUUKoCqoCgAWAA2AAHIAdKpHt2yGdsZHiFidoe5WMuoLBWV3JDW93ZxYnnv5VQ0LxpVJ8G9uZjjWLHIZAoCrNGBqsLDxrfc2ubrz8utdDmXbxg0X8DHNK1j9ERqD5Esb+e4B5UIOb/AHQSR+0YUjT3hjk1297SGXRf0uZLfOobsSy1pc1Vxyhjd2/6lMYHPqXJvv7vrUHJ7ZneOZ1TvZX6LskaDkNR2VQOpNzvzO1WZlucYDhtWw8hllxTKkkpRdmvcAKSQFVRq2O/zNCSv+1r8s4r4x/skqR7D/yuP7GX7UrkeJc/bG4uXEuApka+kH3VAAVb7XsoG/Wtvgjiv97samIChwAUdb2JRrXsfzhYEX26dbgD1VSuP4X7UsHmEyww94JWUvpZLWC8xqBI69K7ChAqkv3Qf4/Cf2cv+Zasnizj/C5ayLiS4MgZlCoWuFIB+G5FUR2j8dDNMSropSKNdKBrajc3ZjbluALXPL1oSiI4V/j+E/vEH7Va9ZV4/wAvxxhmjlWxaN0kAPK6MGF/S4q9cP29YExanSZZLbxhQ2/kHuFI9TagZudtWf8As+WmNT48Q3df9FrufqFv+qo7sFybu8FLiCPFNJpGx9yPYW8wWLb/AC6VVvHnHMmZ4jWwCRJdYU2uqki5J6s2kX6CwA5XPfcC9sWCwuCiw8ySRmJNOpVDK5HNvDuCdybj50BclKw4PFLLGkie66q6322YXG3TY1jzPMUw8Mk0lwkSNI1hc6VFzYddhQgoztz4f7nHJiFFkxC78vxqbNtbqmg9dw3pXAZTmLYeeKZPeidXHrpNyOY5i459a77tW7R8LmMUcWHRyY5NfeOoXbSQVUX1bki/L3etVtqFCT1/l+OWeKOWM3SRVkU+asAQfqNbFUZ2cdsEWDwy4bFq2iO/dyIA1l56GW9ybk7jzA6Xq78NiBIiuvJgGHwIuP1GhB9SSBQWY2ABJJ6AczXHZL2lR4jELCYmQOSqsWB36AgDa/xNZu0rOO5whjBGqY6LddA3Y/YPnVcYyCeOKFjBJF3fKQqwDFm1KdxYH7bCunhcLGpC8++i/fjqcjG4ydKoow7av9eGheE2IVBdmVQdtyB9tc9k3Giz4maEx92ItV3Lix0uE5WFr3vzrhs+zQYzGYc4htOHZY2sDcKDs999j3gZSegAqOwSqFx4Q3QRkKfNfaI7H6rVengo5Pi3dvprYpU6hLP8Gyb+ul/ovEulMbGSAHQk8gGBJ58t9+R+qsWKzALHIyWdo1JKBhe4B29DtbeqalytUw2EmRmV5XkUkHlpYAFfK3+tb0OCGHx2KhQtpWGddzuR3V97c996r7jHtLntw7PuSuozdk47278q67Fk5HxF38ReVO4sxUB3U3sAbg7ef6qkziluQGUsBfSCL/V9X11TPdr+9GqwuMVYHyvFv9dh9Vb+FwC4fNIEQtuiEkncloiW+RPSpngo3bTtvp5fUQ6hO0U1e9tfO/gWFw7xE2JEheEw6Le8wN7335C1rVLQ4pHvpZWtz0kG31VSuWW9gxN30Xkh6EhvDIdJt0Nr77XArLwng45sQIHDr3ikFo5ANguqxFje5W53FvSpqYGPxSTsl+vFlaXUZfBFq7fj4vhFsZVxDDiVdomusZ0sxBUcr3uelutbqYpGtZlN7kWINwOdvOxqn+F0i9nxhLN3whlCr9ExlRqPLmCB161+Zbl6x5fJiiXLFjhwoYKAGtvqsT15deXWqzwUU2k3uktOS8OoTcU3FbNvXguCLFo5srqx8gwP2VHwcTwySyQxsXkjVmYAEAaTYrci17/bVS5HCFxWEAZLuy6tDHUAz6dL72DWvsOhF+dbOSYKFMdIkjsojLCLfdnVrKrWHUc+VS8DCN7tvS+xVdSnLLaKV3Z6+FyzuHM/bFK5eFodJA3YNe4vfYC1SkOLR/cdW+DA/ZVLYCZ1y3EaLgGaJXt+bpbmeg1BR+rrWeMJDLgmwTlpmVDIoP8AxC1tJ3Fr7grtsAet6TwKcnZ24+19dRDqMlGN1fTXnV20VtS3/wB8I9/wibbHxLt+v0rMjggEEEHcEbgiqVw2VpL7ezXvErOljtfvDz89hb5mrA7MnJwAuSbO4G/IXGw8hWFfCqnDMnfW34uenDYyVWai42um/s7HWUpSvCdEUpSgFKUoBSlKAUpX4zWF6A/aw4rBpKpSRFdTzVgGU/I7VCQcdYVo5JAzARadd0YEajYbW332r9HHWF7jv9TaNfde4b6tOrlztbrW3sKnysw94pfMuTQzDsnyyZtRwwU3JPds8YJPmEYA/wClYIuxrLFYHuGNt7NNKyn4qWsR6VK4bjzCPHJIHbTEAWujXsx0iw67kD51+DjzC9yZtbaA/d+6blrX2HMi3WnsKnyse80vmXO5IZRw3hsILYeCOL+qoB6825nmevWpKudw/HmFeOSRXbTEFLeE3szaQQOZF7X8riv0ceYTuTNrbQHEfunVqIvy67U9hU+Vj3ml8y5OhpWhis8iiw4ndtMZUMCRudQuABzJPlUPlnaJhZ5O7BZCTZS4AVvnfa/raojRnJNpPQmVenFqMpK7NjMOAMvnbVLhIGbffQBe+5J02ufjWvH2Y5YpBGCguCCPCTuPQmxrDL2m4MSabyFd/GF8P23I9bVA4Ljww47Ed/K7wgyiNQAd9fhA2H0QRcmto4SrJPQwnjqMWlmvrbyLEweAjhXTEiRqOiKFH1D41ilyeB5e9aGJpALByil7b7aiL2sT9dRQ47wvcd+XYKWKW0nVqABIt8CDflX3kPGcGLcxoHSSxbS62NhbcEEjqDWToVEm3F6GyxFJtRUld7Ev7BH/ACafoj7qewR/yafoj7qjeIeK4MEB3pJZtwii7Eee5AA+NauE7QMJI+gOwNmJLIVACqWNyeVgpqFRqOOZRdg8RSjLI5K5LxZNAsverDEJLW1hFD2ta2oC9rCtyuUTtMwZfTeQL+eUOm/l5+vKpDAcZYaaVokcllDH3TYheZB5EW39RUvD1Y7xZEcTRlopIkMXlMMrK0sUbsnuMyKxXe+xI23A+qsnsEf8mn6I+6tPI+IocYGaEsQpAJKleflfnUnWcouLs1qbRkpq8XdGD2CP+TT9EfdWCTIsOzq7QQl191jGpYfA2uK3qVUsYPYI/wCTT9Ffur4myqF1KtFGykWIKKQQehFt62qUB8xxhQFUAAAAAbAAcgB0FfM8CupR1DKwIZSLgg8wQeYrJSgNaPLIlAAijAAsAEUAAdOVfXsEf8mn6I+6s9KA1JsphdSrxRsp2IKKQR6i1bKIAAAAANgByAHSvqlAa+Ky+OW3eRo9uWpQ1r+V+VfWJwiSLpkRXXnZgCL+djWalTdkZVwRuI4awzhQ0EZCm6jSAATz5VlTJIACBDEAws1kXcXvY7bi4B+VbtKtnlyyvs4b2RqHKISqr3UelSSo0LZSeZAtsa/WyqEsXMUeprhm0rcgixBNt7jatqlRmlyTkjwaf7zQaNHcxaL6tOhdOq1r2ta9utfRyuIuHMUesWAbSLiwsLG1+W1bVKZpcjJHg0lyWAKVEMQVrahoWxtyuLb2r4y/h/DwG8UKIfMDf6zvUhSmeW12R7ON72RHQ8O4ZHZlhjBddDWUbqeYtysbCs371Q92Y+6j7tuaaRpJ87efrW3SjnJ7sKEVskR2E4dw0VtEES6TcHSLg3ve53519SZDh2lEphjMgv4tIvc9fU+tb9KnPK97sezha1kasWVQqrKsUaq3vAKoB+ItvWHB8P4eFy8cMasTe4UX+XlzPKpClRnlyMkdNFoaiZRCNVooxr2eyL4h5Hbfes2GwqRrpjVUXnZQAL+dhWWlQ5N7slRS2QpSlQWFKUoBSlKAUpSgFKUoCos+4WxAxsqRRS91JIpuoOghiDuQNICknnytXxHwjP7V7N3cvcd/fWV20jbVqsQLp8r2q4KV0V1CaVrLb0zlvplNyvd73/ryKjz7hfELjJY4Y5O5ldTdVOjSSCAbCwCkn6r1iHCM64v2fu5TB3w8RU6SoPv6gLA6CRcedXDSi6hNK1lt6ZD6ZTcr3e9/68io+JOFp1xsqQxyGKVla6qdFmINiQNgGuaxHhLEe1nDiOX2czX1aW0aRtqufJCRe9XDSi6hNK1lt6ZMumU3Ju73v/XkVvnzYvH4Vl9kaLuHR1XxXddLqdIKi5HhNh51Dy4CbHPh44sKY+5QROWBVSV5ljp25Hbc7mrgpVYY3IrRivDf0y08AqjvKT8dtbbeRR2LymcTFY8NNGxbUI7FwLX5HT4gDex326mpnIOH51lxZmgYHuJwv4Pw94bWCWFt97aflVsUq8uoSkrZTOHS4RlmzP8ABRMuU4pISGhlWPUrG8Z96xAPK42J9OXpUzkmGxMWM9oGHxDBUcr3gYlrREKC2nrsBYeQq3aVMuoOSacVqRDpcYNNTemv2Kn4qxc0z4fEyRLG6mxhZrOQsl1OlgGKsdrgHkai8dh5cbj5AsYjkfU2gEbWjJsSDbU1rE+bb+VWvnnDUGM098pOi+kglTvzG3MbD6qxZHwhh8IxeJTqI06mJY2628r9bVaGNhCGi1s0vVylTp9SdTV/C2m+dvL+Sszh5nwqYNcLKJUlMpOgi4ZbC9+R3G+wsBW3n3CeIw7QtDG7lodDlBqs5Uq4Nv6LWB9KtulZ+/yvpFW7/U1/xkbayd9LPixBcFZP7Ng0VhZ2/CPtY6m6H1AAHyqdpSvDObnJyfc6VOCpxUVshSlKoXFKUoBSlKAUpSgFKUoBSlKAUpSgFKUoBSlKAUpSgFKUoBSlKAUpSgFKUoBSlKAUpSgFKUoBSlKAUpSgFKUoBSlKAUpSgFKUoBSlKAUpSgFKUoBSlKAUpSgFKUoBSlKAUpSgFKUoBSlKAUpSgFKUoBSlKAUpSgFKUoBSlKAUpSgFKUoBSlKAUpSgFKUoBSlKA//Z"/>
          <p:cNvSpPr>
            <a:spLocks noChangeAspect="1" noChangeArrowheads="1"/>
          </p:cNvSpPr>
          <p:nvPr/>
        </p:nvSpPr>
        <p:spPr bwMode="auto">
          <a:xfrm>
            <a:off x="152400" y="-373063"/>
            <a:ext cx="4162425" cy="1095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2" descr="data:image/jpeg;base64,/9j/4AAQSkZJRgABAQAAAQABAAD/2wCEAAkGBhQSERQUEBQVFBQWFRUVGBcWFRUcFxgVFxUWFxgVFxcXHCYfGBkkHxYcHy8gJScpLC4uGR4xNTAqNSgrLSkBCQoKDgwOGg8PGjIkHiQwLy8wLzUpLzU1MjAyLTYtNSkpMy8sNSwxNTUtMDQpLTUsLiwqKiw0KiosLi8sLCopNf/AABEIAHgBogMBIgACEQEDEQH/xAAcAAACAgMBAQAAAAAAAAAAAAAABwYIAwQFAgH/xABVEAABAwIBBggGDAoJAwUAAAABAAIDBBEFBgcSITFBCBMiMlFhcYEUQnKRobEjNVJUYnOCk7KzwtIWGDM0dJKUosHTFRdDRFOkw9HjJGPhZGWDo/D/xAAaAQEAAgMBAAAAAAAAAAAAAAAAAQUDBAYC/8QAKxEBAAIBAgQEBQUAAAAAAAAAAAECAwQRBRIhMUFRcYEiQpGx8BMyYaHB/9oADAMBAAIRAxEAPwB4oQhALXr8QjgYZJ3sjY3a57g1o7SVEc4edOnwtuh+VqXC7YgdgOx0h8VvVtO7pCNnpsYx+TjOLklZc6OrQp2dTC4ht+8u6boGblNwh6WIltFG6pd7t144+0XGk7zDtS3xfPnik5OjKyBvuYY2j95+k70rt0nB7laL1tbT046Bdx87iwetbYzLYcNTsVBPU2O30j616ilrdoeLZKV7zEe5ZVOWddIbyVlS7tnl9WktduUdUDcVE4PVNJ95NKTMRTSfm2KxOdua5jPW2S48yj2OZjMSpwXMYypbtvA67reQ4Bx7gVE1mO8JraLdpcPD85WJQn2Otn7HvMg/Vk0gprgPCKq4yBVxRVDd7m+xyduq7T2aISpqKZ0biyRrmPabFrgQ4HoIOsLEoels8ks61BiBDYpeLmP9lLZryehpvov7ASepTBUdBTRzfZ8J6Qthri6op9QDibzRjqJ/KN+CdfQdyCyKFqYXisVTEyane2SN4u1zTqP8QRsIOsb1toBCEIBRvKjOFRYfqqpmiS1xEzlSHo5LebfpdYdaXOdnPO6J76PDX2e27ZZx4p2GOL4Q2F27YNesIxofLJYaUkj3W3uc97j53OJKB4YrwlGAkUtG5w3OlkDf3GA/SXFfwkK2+qnpgOsSn06YUgyH4P0TWNkxQl8hAPEMcQxvU97dbneSQO3amRS5A4fGLMoqbvhY495cCSgUFNwlJx+Uo4neTI9vrDl2aPhKQH8tRys8iRj/AKQYplj+aHDappBp2Qu3PgAjcD02byXd4Kr3nBzdz4VMGyeyQvvxcoFg621rh4rx0ea6B64bnyw+aOWQCdgha1z9KMXs57YxbRcb63BEeffCjtlkHbDJ/AFKXMjgkNbVVNNUtLo5KbSIDi03ZPC4a269tk0a/g/4a9pEYmhduLZdLX1iQG48yDoMz34Sf7yR2wz/AHFlGefCffY+an+4q65eZFSYXVGCQh7S0PjkAsHsJIBtuIIII6uiyjiC1bs9WEj+9+aKf7iwuz5YSNlQ49kE38WKrScebnMU2qp2VNfI9jZAHxxR2Diw81z3OBtpDWABstr12ATw5+cLvYSSnshf/FMMFL+PMVhQt7DISN5mk/gUwAEH1CEIIplXnNo8OmbDVOka9zBINGMuGiXOaNY33aVyo8+uFHbM8dsEv8GldjKjNtRYhK2Wrjc97WCMESPbyQ5zgLNNtrjrUTxng80MjD4M+aB9uSS7TZf4TXDSI7HBB2mZ7sJP96I7YZ/uLIM8+E++x81P9xVix7BJKOolp5xaSJ2ibbDvDh8EggjqIXPQWqfnswkf3q/ZDP8AcWF+fTCRsneeyCb+LQqusYSQALkmwA2k9AT8yT4PEAia/EZJHSkAmONwaxl/FLrEuI6QQO3agnGS2dCixCcwUrpHPDDJyoy0aLS0HWfKClqiuTGbOhw+YzUkbmyFhYSZHu5JIJFnG3ihSpAIQhAIQtbEq5sMMkr9TY2Pkd5LGlx9SDRygyspaFmlVzsi3gE3e7yWC7ndwSZyz4Qskl48MZxTdnHSAGQ+QzW1vabnqCUNfWumkfJIS5z3FxJJJuTfaVroLT5mssH1+H3neXzxPdHI42u4c5jjbqNvklTxVs4P+UXEYiYHGzKlhb1cbHd7D5tMfKCsmghuWGUNQ6ojw/Di1tTKwyyTOGk2ngB0eM0djnk6mg/xBC50KU8e6Wlxet4iWWOWq49xs6I8tzQx4DQNttwsp9gJ0cfxJsnOkp6SSK++JjSx9urTUFo8HrpKPF5aWt4qFtZXl9OIWEyaNi+03OYXN1ahu60EhwTKGShFNM2okrMJqnNjbJPrnpZHEtaHv8aO4LTfZbs0mmlLi89P+CbRAwsZJFEyOMu0ncc6cXANhpO0w43sNh1BNWlaQxocbuDWgnrAF/SgyoQhAKG5f5aSU2hS0DOOr5weKjAB0G7DM++oNGu19Wo31AqS4viPEROeGl79TWRg2MkjtTGA7rnfsAuTqBS/xCuGGCQ6TZsTqbOnmtqYDzWMB2RtFg1vQA47gsmPHbJblqxZs1cNJvfs4dDkJR4efCcYf4dXPOmYr6TA473A8/yn6uhupZMWzgVMvJjIgjGoNi1G24aW3zWCjs87nuLnkuc43JJuSeklY1f4NFjxxvPWXL6niOXNO1Z2j87vUkhcbuJJO8m585Xle4YXPcGsBc4mwABJJ6AAplh+brRaJK+UQN9wCC89V9gPUA5bGXNTFHxS1cOnyZ52pG6FLo4ZlBUU59hle0e5vdve03HoU1ZHhsWqOndMfdSE2Pc4/ZXs4pRHUaCK3UGfdWhfiGKek13j2WlOFZq9YtET7uLUY1RYmwRYtA0OtZtRGLOb385vpb0hLPODmpmw72aJ3hFI62jM3a0HYJANQ6A4aj1E2ThkwrDJ9WjJTOO8E6N+/SbbzLNR4ZPQNI1VlA8EPa0aRa13OcGawRbaBcHXey0slMOXri6T5T/ixxX1GHpm+KPOPD1VdQmJnVzctonNqqPl0U+tpBvxTjr0Cd7T4pOvUQdYuV2tDssondMs22ceXC5976Z5HGxX7uMZ0PA841HcRajDcRjqImTQOD45GhzXDYQfUercqSpuZhsvzBP4DO72KZ3sRJ5kx8UdT9lvdW6SgsOoNngyyOH4e4xOtPMeKjIOttxd8g8luw9Japyq68IzFS+vhhvyYoA63w5HEn91jECnJTY4POTTZqyWpkFxTNaGX/xZNIB3c1ru9wKUysLwbmjwKpO/wgA9giZb1lA3kIQgFwstcl2YhRS077XcLscfElHMf59R6iRvXdQgrRmIe6HGeLeNFxinjIO0ObZxHcY1ZdLHC808sOOPxFssbYTLJIIwHF541jg4HUA3lOJ2lM5AieEu0adCd+jOO4GL/dJJO7hMc+h8mo9cKSKAV1cDYBTQAagIYgOwMaqVK6+Dfm8PxUf0Ag3EIQgEIQgEIQgrJn+jAxdxG+GEntsR6gEt0yuEB7bH4iH7SWqDs5GMDsRogdhqqcHs45iuUqb5Ee2VF+l0/wBcxXIQCEIQCEIQCXefXH/B8KfG02fUObCOnR58h7LN0flpiKtvCByi4/EG07TdlMwNPxslnv8ARoDuKBYaBtexte191+i68pw1mQNslY5dH2YSeGnVr4uS0duzi9B/ck8g2sLxF1PNFNGbPie2RvlMcHD1K52E4kyogimj1sljZI3sc0Ed+tUnVkuD7lFx+Hup3G76Z5A+Kku9n72mO4IJVljkg6pdFUUsvg9bT3MUtrtc086KUeNGfRc9YMdoMSraaOWF2CFxle98hgqYzDLJJqe/lkuYHW2FMlCBc5L5AzPkgkro46enpnF9NQxPL2RyEl3GyyEnTeCSQBqG62sFjIQgEIQg42VOKspYTO4AubcRtO+RwsPRfX0aXSklU1LpHufIS5ziXEneSphnRxfjKlsIPJibc+W8XPmbbzlQpdDoMMUx8095crxPUTky8kdq/cLNSUrpXtZGC57iGgDeSsKZWa3J8Bjqp41uuyPqaNTnDtOruPStnUZow0mzU0unnPkike/o3MJwMULNCCPj6twGm+3JjB3XPNHVqJ2nVYLHNknVSkvlcwuPunkns1CwHUFOGsA2C2/v6V9XMXyWvbmt3djjx1x1itY2gt6vJaojFyzSHSw39G30LkpvLhZRZNNnaXxgNlG/c/qd19a87shfLewrGZKd14zq3tPNPduPWFpOaQSDqI1EdfQvilCdxUFNXUs0Wj7FMCJItXIedZc33JvZwI1XF9t1VTKjJ99DVzU0vOjeRfc5p1teOpzSD3p/4Jipp5Q8c3Y8dLf9xtCjXCNyfB8GroxzvYHkb9RfEfNpi/Yonr3IiI6QSC9xSlrg5pIcCCCNoI1gg9K8IUJXCyAynFfQQVHjuboyDolZyX6twJGkOohV/wA+9/6Zmv8A4cNuziwphwbMb/OqUn3M7B/9cn+muLwi8KLK+Ga3JlgDb/DjcQf3XMQKdNng95Vtgq5KWV1m1IboE7OOZezflNce9oG9KZeo5C0gtJBBBBBsQRsIO4oLwoSXzcZ92Oa2nxQ6DxYNqPFd0caBzXfC2HfbaXLBO17Q5jg5rgCHNIIIOwgjUQg9oQhAIQhAiuExz6Hyaj1wpIp3cJjn0Pk1HrhSRQCuvg35vD8VH9AKlCuvg35vD8VH9AINxCEIBCEIBCEIKzcID22PxEP2ktUyuEB7bH4iH7SWqDt5Ee2VF+l0/wBcxXIVN8iPbKi/S6f65iuQgEIQgEIQg1cUxBsEMk0hsyJjpHeSxpcfUqiUMEmJ4k1rvylVUXcRu4x93nsaLnsCe+f/ACi4jDhA02fUvDOvi2We8+fQb8oqCcHbAONrZalw5NPHot+Mlu2/cwP/AFggf1Rhcb6d1OW+xOjMRaPcFuhbzKmeL4a6nnlgk50Uj4z2scW37Da6uuq18IDJ/iMSE7RyamMP6uMZZjx5tA/KQLBMLMdlF4NikbHGzKhpgPRpHlRnt0gG/KKXqy01Q6N7XsJa5rg5pG0Oabg+cILvIXMyZxptZSQVDNksbX26HEcpvc647l00AhCEAhCECCxyr42pmefGlee7SNvRZaK+u2m/Svi7CsbREODtPNMzL6An/hFCIYIoh4jGt7wNZ7zcpC0QHGMvs0237NIKwqqOKW/bHqvODVj47egQhCpnQBCEIF/lnQhlRpDZI3S+UNR/ge9cFSzL9w0oRvs8+ctt6iompQFu5cw+E5Oz31uh0XA/FyNP0HELSXTq/aPEr7OKl8/FD/wkis6F9K+KEmFmIrjHjETRsljmjP6hkHpjCdOd7Iw4hQOEQvPCeNiG91hZ8Y8obOsNSGzPe3VHb3b/AKqRWxQUdIttXxP3O1mZM7n1mHNHGm7pYBq0zvkj+H0t37Rr1FCywuY4teC1zSQQQQQRqIIOwoPCkmSecKsw53/TSnQvcxP5UR+Seaettj1qNoQWVyNz8UlVox1Y8ElNhdxvC49UnidjrDrKZjHggEEEEXBGwg7wqPKbZA51qrDXBlzNTX5ULzsHTE7xD1bDvG9Ba1C5WTWU0FfTtnpX6THaiDqcxw2seNzh/sRcEFdVAiuExz6Hyaj1wpIp3cJjn0Pk1HrhSRQCtLhmd/CmQxNdVtBbGwEcXNqIaARzFVpdhmR1cQCKOqIIuCIJbEHYRyUFlv65cJ9+N+bn/lo/rlwn3435uf8AlqtX4GV3vKq/Z5fuo/Ayu95VX7PL91BZX+uXCffjfm5/5aP65cJ9+N+bn/lqtX4GV3vKq/Z5fuo/Ayu95VX7PL91BZX+uXCffjfm5/5aP65cJ9+N+bn/AJarV+Bld7yqv2eX7qPwMrveVV+zy/dQSDPHlDBW4iZqWQSx8VG3SAcNY0rizgDvUGWxXYdLC7QnjfE+wOjIxzXWOw2cAbLXQdvIj2yov0un+uYrkKm+RHtlRfpdP9cxXIQCEIQCELn5QYw2kpZqh/Nije+3SWjU3tJsO9BXHPrlF4Tijo2m7KZohHRp86Q9tzo/ITgzI5P+DYVE5ws+oJnd2OsI+7Qa0/KKrjhFDJX10cZJMlROA53W993vPZcnuVyKanbGxrGCzWtDWgbA1osB5ggyJa5/MA4/DONaOXTPbJ16DuQ8elrvkplLVxPD2zwywya2Sxvjd5L2lp9aCkyFtYnh7oJpIZNT43vjd5THFp9S1UFhODplFxlLNSOPKhfxjPi5NoHY8E/LTfVUM0OUXgeKwOJsyU8Q/wAmSwaT1B4ae5WvQCEIQCEIQIHGaXi6iZnuZHju0jb0LSUyzoYTxdUJQOTM0X8tgDSPNonzqGrq8F/1McWcRqcc4stqfy+g22KwOG1glhjkGx7Gu84BVfUy83GOufTvpwRxsV3xg7HMJuWnsJt1aQ6FpcRxTbHFo8FhwnNFMs0nx+8GAhczDsoIpeTfQkGosfqcCNoHT3LpqhdOELFUVLWDSe4NHSSB61DsosreMBjguGnU5+wkdDRuHWg5mUuJCaocW62t5DesDae8k+hcpCF6QFuZaTeD5O1BOp01mjr4yRjfoAlGE4a6eVrG7Drceho2n/8AbyFwOEXjrWspaGM2t7M8Dc0AxxD6Z7golJGoQhQGDmJojJjMLhsjjmkPzZYPTIFaJIzg2YJrqqojVZsDT1/lJPUzzp5oBRHLXNhR4kC6ZnFzWsJo7B+rYHbnjqOvoIUuQgqvllmcrqDSeG+EQDXxsQJIHS+PnM7dY61BFeNL7LrM1SV4dJEBTVBudNjeQ8/9xg1HyhY9uxBV1C6+U+StRh85gqmaLhrBGtj27nsdvb6thsVyEEwzZZdvwysa8k+DyEMnbu0L6nge6be46rjerYxyBwBaQQQCCNhB1gg9Co8rV5mMaNThEGkbui0oD/8AGeR+4WoIFwmOfQ+TUeuFJFO7hMc+h8mo9cKSKAV18G/N4fio/oBUoV18G/N4fio/oBBuIQhAIQhAIQhBWbhAe2x+Ih+0lqmVwgPbY/EQ/aS1QdvIj2yov0un+uYrkKm+RHtlRfpdP9cxXIQCEIQCUvCIyi4qiipWnlVD9Jw/7UVjY9ry39UptKq2ebKLwvFZtE3ZBanZ8gnTP65dr6AEHMzd5VRYdWCpmidNoMeGBrgLPcNHSuQfFLh3pq/jKw+85fnWfdUEwXMfiFTTxTx8SGSsD2h8jg7RdrBIDDa417d63fxesS6ab5133EEu/GVh95y/Os+6j8ZWH3nL86z7qiP4vWJdNN8677iPxesS6ab5133EERy7yhjrq2WphjdEJdEuYSDyw0Ncbgb7X7SVH0wMczI4hS08tRJxLmRNL3Bkji7RG0gFg2DXt2ApfoPrTY3CuJkLlB4bh9PUX5T4wH/GN5Mn7zT6FTpPbg35RXbUUbjraRPH2GzJB3HQPyigdqEIQCEIQcXKzBm1UBhJAebujJ920bO8Eg9RPQklPA5jnNeC1zSQQdoI1EFPvFqAyxFrXaEg5Ub7X0JG62utvG4jeCRvS9xXDRiTZHxtEWIU5DKmnvrJA1OaTzmuGtj9jhYGxGqy0OqjHPJbtKo4lo5yx+pTvH9wgS2cPr3wSNliOi9puD6wekHYQsEkZaSHAgg2IIsQRtBB2FeVfTETG0uZiZrO8dzOHF4lHx1PZtQ0DjIidp6R/B2/YbFcc1M0ZLS+RhGot0ni3ddRCjrXxPD4nFjxsIOv/wAjqU0o8voZ2hmIQ3IFhLGNfeNo7iR1Kj1GgtWd8fWPJ0ml4nS8cuXpPn4NOSQuN3Ek9JJJ9K8ruswyil1wVjB8GSwPmJafQvZyVYNbqqADpuPvKvmlo6TC1jJSY3iY+qPrZw/DZJnaMbbnedwHSTuXSkGHQa5qnjiPFj13/Uv9ILPh+Ly1gLKRngdGy/GTag8gbQ07GuttOu22+45K4LzHNMbR5yw21OOJ5azvPlH5093bpHU9BTzSPeNGIF00nW0X0R1jYG9JG8qquVuUb6+smqZNRkdcN9ywamM7mgDrNzvUyzs5xmVWjRUHJo4TrI/tnjxuksB1i+0kuO6y1WCdt+jZjfbqF6YwkgAEkmwA2knYB1rymxmIyBNTUeGzt9hgd7HcanzjWCOpm3t0egqEnPm8yY/o/D4ICOWG6cnxr+U7XvtzexoXWpsdp5JTDHPE+VoLnMZI1z2tBAJc0G4FyBr6VvKtuQteKLKaSM8lj6ippj8t7uL/AHgwd6CySEIQCEIQRbONkUzEqN8RA45oL4X72yAbL+5dbRPcdoCqO9hBIIsQbEHcRuV4VT3ODThmKVrW7BUzWHRd5NvSgjysTwb5D/R9QNwqifPFFf1KuysxwfsNMeE6Z/tp5JB5IDYh6YygivCY59D5NR64UkU7uExz6Hyaj1wpIoBXXwb83h+Kj+gFShXXwb83h+Kj+gEG4hCEAhCEAhCEFZuEB7bH4iH7SWqZXCA9tj8RD9pLVB28iPbKi/S6f65iuQqb5Ee2VF+l0/1zFchAIQhBxssMeFFQ1FSdscbi2++Q8lg73EBVGwbDn1dVFCCS+aVrL7Td7gC4+ckp2cI7KLRhp6Np1yOMzx8BnJYD1FxJ+QolwfcB47EnTuHJpoy4Hdxkl2NHm0z3ILHUtM2NjWMFmsa1rR0NaAAPMFlQhAIQhBiq6Vskb43i7Htcxw6WuBBHmKpjlBhDqWqmp386KR8d+kNJAd2EWPerpqufCHyf4qujqWjk1EdnfGRWaf3SzzFAqFJs3GUXgWJU8xNmaehJ0cXJyHE9l9L5IUZQgvGhRXNflD4bhlPKTd7WcVJr16cfJJPWQA75SlSAQhCAUMy9yPlmLazDn8VXwNIadWjNHtMEl9RHRfVfziZoQJuhyvocUPE4g3+j8QbyCXDRY541Wu7ffxXWI2AlYcYyFqqe50ONZ7uO7hbrbzh5rdal2cfNPBibTIwiGqA1SAan22NlA2jcHbR1jUkz+EGM4DIIZHvawc1kg4yB7R/hk7B5JB167LcwazJi6d4aGo4fizzv2nzh2CF8WxT5/WSC1fh0Mp3uYQD3Ne1x/eW03Oxgx1uw6YH4JZb6wepWFeJ08ayq7cHyfLaHNW3h+ESzm0Mbnn4LdQ7TsHeVkfnow2PXT4XpHdxjox/B64eNZ/K+VuhTtipWbuLbpPt0aT7gdzQvN+Jx8tfq94+Dz89vonpyYpqCMT4xOyNu1sLTdzyPF1a3djR3hLnOBnbkrW+DUjfBqIagwWD5ANnGaOoN+ANXSTqtBa/EZJ3mSeR8rztc9xc4951rXVXmz3zTvaVxg02PBG1ICEJl5vcytRXFstWHU9Nt1i0sg+A080H3R7gVhbDhZus3k2KT6LbsgYRxsttQHuG31F53DdtPXarCcKjpoY4YGhkcbQ1rRuA9ZO0neSSvODYLDSQthpo2xxsFg0ekk7S47ydZW6gFU/OxCYMbqywlp41koI2gvYyS467uVsFWbhAUmhixd/iQRP8ANpM+wgeWbvLNmJUUcwI40AMmaPFlA16vcu5w6j0gqTqnWRuWc+G1AmpzqOp8Z5kjfcuHT0HaPODYrJXPLh9Y0B0oppd8cxDRf4Mh5Lh3g9QQTtCxQ1LHjSY5rgd7SCPOFyMcy3oqNpNTUxMI8XSDnnsjbdx8yDp4jXsgiklldoxxtc9xO5rRcqmWN4maipmndqMsskhHRpuLrd17Ke50c778RHg9MHRUoIJvz5SDcF9ua0HWG69es7gF7QYfJPI2KFjpJHmzWtBLieoBBmwPB5Kuoip4ReSV4a3qvtcegAXJPQCrj4HhDKWmhp4+ZFG1g6ToixcesnWe1QfNRmubhkZnqdF1XI2xNwWxMP8AZtO9x8Z3cNWszevx6ngaXTzxRgb3yMb6ygTPCY59D5NR64UkVP8APHl1HiVY3wckwQsLGOII03ON3vAOsA2AF/c33qAIBXXwb83h+Kj+gFShWbzYZ06WopIYZ5mQ1MTGxubI4ND9ABoexztTrgXI2g31WsSDIQsLKthFw9pHU4LMgEIQgELw+UDaQO0hcnGcsaOlYXVFTEwAXtpgvPU1gu5x6gEFf+EB7bn4iH7SWqkWX+VP9IV81SAWscQ1jTtEbGhrb9Ztc9ZKjqDt5Ee2VF+l0/1zFchUjoax0UrJGc6N7Xt8prg4ekK2WSmcmiromujmjZIQNKF72tka7eLOtpD4Q1H0IJUhas+KQsGlJLGxo2lz2geclKPOjnsiET6bDX8ZI8Fj528xjTqIjd4ziNWkNQ3EnYCvzp5R+G4nUSNN42u4mPo0I+TcdROk75SdmYPAOIwwSkcupe6Tr0G8hg9DnfKVZ1ZjNXnIopKCngfNHDNDEyJzJHBuloDRDmOdYOuBew1g37wZSFhiq2O5r2uv0OB9SzIBCEIBL/PhgHhOFSuAu+nLZ29jeS8dmg4n5IU+fKBtIHaQFEMvcuKGno52zTRvc+KSMRNe1z3FzC22i0kga9ZOoIKmoQhA6ODjlJoyz0bzqkAmj8ttmyAdZbon5BT7VLsncdko6qGpi58Tw4A7HDY5p6nAkHtVq8ls4dFXxtdDMxryBpRPc1sjTvBaTr7RcFBJkLH4Q33TfOEIMiEIQC1MTwqKpjMVRGyWM7WvaCO3XsPWNaEIFRlNwdIJCXUExgP+HJd8fYHc5o7dJLfF8y+KU9/+n45o8aFwffsbqf8AuoQgjFTk1VR/lKadnlQyD1tWuzDJSbCKQnoDHf7IQg6mH5BYhOQIqOoN95ie1v6zgAPOprgPB6rpbGqfFTN3i/GSfqsOj+8vqEDYyRzP0FAQ8M4+Ya+Mms4g9LGW0W9tr9am6EIBCEIBczHcm6atj4urhZK3dpDW3ra4cpp6wQhCBUZR8HFjiXUFQWf9uYaTewSN1gdrXdqX2KZl8UhJ/wCm41o8aJ7HA9jbh3oQhBxjkFiINvAav9nl+6t6gzUYpNzaOVvxmjH9YQvqEE0yf4OU7yHV07Im7SyK739mkbNaevlJw5KZCUmHMtSxAOIs6R3Kkd2vO7qFh1IQgx5wsl34hQSU0b2sc90ZDnAkDQe1x2a9yUjODZUb6uEdkbz/ALIQgzs4NEnjVzB2QOP+oFmHBm6a/wDyv/MhCDy7gzndXjvpj/NWB/Bql8WtjPbC4faKEIMY4N9SCCKqA2O9kifzRqQhB9QhCBXZ0M0k2KVbJ4poo2thbFZ7XE3D5HX1buWPMomzg1z+NWRDsjef4hCEGdnBofvrmjspyf8AUCyfizf+v/yv/MhCDw/gzu3V7T205H+qVrv4Nc/i1kR7Ynj7RQhB4Zwbam+urhA6mSE+bV61tR8Gh/jVzR2U5PrkCEIMn4s3/r/8r/zLG/g0P8Wuae2nI/1ChCDZydzAz0tZTz+FRPbDNHIRoPBIY4OIG3XqTtQhAIQhAvM62bOXFnU5iljiEIkB0w430yy1reSoOzg1TeNWxjshcftBCEGdvBndvrx3Ux/mr1+LN/7h/lf+ZCEHh/Bndurx30xH+qsEnBrm8WsiPbE8faK+IQYvxbqr31B+rJ/shCEH/9k="/>
          <p:cNvSpPr>
            <a:spLocks noChangeAspect="1" noChangeArrowheads="1"/>
          </p:cNvSpPr>
          <p:nvPr/>
        </p:nvSpPr>
        <p:spPr bwMode="auto">
          <a:xfrm>
            <a:off x="0" y="-547688"/>
            <a:ext cx="3981450" cy="1143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6398" name="Picture 14" descr="http://www.briggsequipment.com/blog/wp-content/uploads/2012/04/oshalogo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752600"/>
            <a:ext cx="1582615" cy="45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Personal Safety Solutions</a:t>
            </a:r>
          </a:p>
        </p:txBody>
      </p:sp>
      <p:sp>
        <p:nvSpPr>
          <p:cNvPr id="17411" name="Content Placeholder 2"/>
          <p:cNvSpPr>
            <a:spLocks noGrp="1"/>
          </p:cNvSpPr>
          <p:nvPr>
            <p:ph sz="quarter" idx="1"/>
          </p:nvPr>
        </p:nvSpPr>
        <p:spPr/>
        <p:txBody>
          <a:bodyPr>
            <a:normAutofit fontScale="77500" lnSpcReduction="20000"/>
          </a:bodyPr>
          <a:lstStyle/>
          <a:p>
            <a:pPr marL="514350" indent="-514350">
              <a:buFont typeface="+mj-lt"/>
              <a:buAutoNum type="arabicParenR"/>
            </a:pPr>
            <a:endParaRPr lang="en-US" dirty="0" smtClean="0"/>
          </a:p>
          <a:p>
            <a:pPr marL="514350" indent="-514350">
              <a:buFont typeface="+mj-lt"/>
              <a:buAutoNum type="arabicParenR"/>
            </a:pPr>
            <a:r>
              <a:rPr lang="en-US" dirty="0" smtClean="0"/>
              <a:t>Design and build equipment less than 50 volts: cabinet, controller, CMU, cabinet plug-ins, BBS inverter, signal head, </a:t>
            </a:r>
            <a:r>
              <a:rPr lang="en-US" dirty="0" err="1" smtClean="0"/>
              <a:t>ped</a:t>
            </a:r>
            <a:r>
              <a:rPr lang="en-US" dirty="0" smtClean="0"/>
              <a:t>-count module, preemption equipment, etc. </a:t>
            </a:r>
          </a:p>
          <a:p>
            <a:pPr lvl="2">
              <a:buFont typeface="Wingdings" pitchFamily="2" charset="2"/>
              <a:buChar char="Ø"/>
            </a:pPr>
            <a:r>
              <a:rPr lang="en-US" dirty="0" smtClean="0"/>
              <a:t>While this may occur in near-term, it is not an immediate solution.  </a:t>
            </a:r>
          </a:p>
          <a:p>
            <a:pPr marL="685800" lvl="2" indent="0">
              <a:buNone/>
            </a:pPr>
            <a:endParaRPr lang="en-US" dirty="0" smtClean="0"/>
          </a:p>
          <a:p>
            <a:pPr marL="514350" indent="-514350">
              <a:buFont typeface="+mj-lt"/>
              <a:buAutoNum type="arabicParenR"/>
            </a:pPr>
            <a:r>
              <a:rPr lang="en-US" dirty="0" smtClean="0"/>
              <a:t>Provide Personal Protective Equipment (PPE) for all employees working with high voltage equipment. </a:t>
            </a:r>
          </a:p>
          <a:p>
            <a:pPr lvl="2">
              <a:buFont typeface="Wingdings" pitchFamily="2" charset="2"/>
              <a:buChar char="Ø"/>
            </a:pPr>
            <a:r>
              <a:rPr lang="en-US" dirty="0" smtClean="0"/>
              <a:t>PPE is not cheap and requires continual training on proper use.</a:t>
            </a:r>
          </a:p>
          <a:p>
            <a:pPr marL="685800" lvl="2" indent="0">
              <a:buNone/>
            </a:pPr>
            <a:endParaRPr lang="en-US" dirty="0" smtClean="0"/>
          </a:p>
          <a:p>
            <a:pPr marL="514350" indent="-514350">
              <a:buFont typeface="+mj-lt"/>
              <a:buAutoNum type="arabicParenR"/>
            </a:pPr>
            <a:r>
              <a:rPr lang="en-US" dirty="0" smtClean="0"/>
              <a:t>Design your cabinet assembly to guard against accidental contact and arc flash.</a:t>
            </a:r>
          </a:p>
          <a:p>
            <a:pPr lvl="2">
              <a:buFont typeface="Wingdings" pitchFamily="2" charset="2"/>
              <a:buChar char="Ø"/>
            </a:pPr>
            <a:r>
              <a:rPr lang="en-US" dirty="0"/>
              <a:t>The TEES 2009 Errata #2 LX Series Cabinet offers </a:t>
            </a:r>
            <a:r>
              <a:rPr lang="en-US" dirty="0" smtClean="0"/>
              <a:t>a solution</a:t>
            </a:r>
            <a:r>
              <a:rPr lang="en-US" dirty="0"/>
              <a:t>.</a:t>
            </a:r>
          </a:p>
          <a:p>
            <a:pPr marL="685800" lvl="2" indent="0">
              <a:buNone/>
            </a:pPr>
            <a:endParaRPr lang="en-US" dirty="0" smtClean="0"/>
          </a:p>
          <a:p>
            <a:endParaRPr lang="en-US" dirty="0"/>
          </a:p>
        </p:txBody>
      </p:sp>
      <p:sp>
        <p:nvSpPr>
          <p:cNvPr id="17412"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dirty="0" smtClean="0"/>
              <a:t>DRAFT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a:lstStyle/>
          <a:p>
            <a:r>
              <a:rPr lang="en-US" dirty="0" smtClean="0"/>
              <a:t> </a:t>
            </a:r>
            <a:br>
              <a:rPr lang="en-US" dirty="0" smtClean="0"/>
            </a:br>
            <a:r>
              <a:rPr lang="en-US" dirty="0" smtClean="0"/>
              <a:t/>
            </a:r>
            <a:br>
              <a:rPr lang="en-US" dirty="0" smtClean="0"/>
            </a:br>
            <a:r>
              <a:rPr lang="en-US" dirty="0" smtClean="0"/>
              <a:t>Old vs. New Thinking</a:t>
            </a:r>
            <a:br>
              <a:rPr lang="en-US" dirty="0" smtClean="0"/>
            </a:br>
            <a:r>
              <a:rPr lang="en-US" dirty="0" smtClean="0"/>
              <a:t/>
            </a:r>
            <a:br>
              <a:rPr lang="en-US" dirty="0" smtClean="0"/>
            </a:br>
            <a:endParaRPr lang="en-US" dirty="0" smtClean="0"/>
          </a:p>
        </p:txBody>
      </p:sp>
      <p:sp>
        <p:nvSpPr>
          <p:cNvPr id="22531" name="Content Placeholder 4"/>
          <p:cNvSpPr>
            <a:spLocks noGrp="1"/>
          </p:cNvSpPr>
          <p:nvPr>
            <p:ph sz="quarter" idx="1"/>
          </p:nvPr>
        </p:nvSpPr>
        <p:spPr/>
        <p:txBody>
          <a:bodyPr/>
          <a:lstStyle/>
          <a:p>
            <a:endParaRPr lang="en-US" dirty="0" smtClean="0"/>
          </a:p>
          <a:p>
            <a:r>
              <a:rPr lang="en-US" dirty="0" smtClean="0"/>
              <a:t>Old Thinking</a:t>
            </a:r>
          </a:p>
          <a:p>
            <a:pPr marL="320675" lvl="1" indent="0">
              <a:buNone/>
            </a:pPr>
            <a:r>
              <a:rPr lang="en-US" dirty="0" smtClean="0"/>
              <a:t>This is the way we have always done it. </a:t>
            </a:r>
          </a:p>
          <a:p>
            <a:endParaRPr lang="en-US" dirty="0" smtClean="0"/>
          </a:p>
          <a:p>
            <a:r>
              <a:rPr lang="en-US" dirty="0" smtClean="0"/>
              <a:t>New Thinking</a:t>
            </a:r>
          </a:p>
          <a:p>
            <a:pPr marL="320675" lvl="1" indent="0">
              <a:buNone/>
            </a:pPr>
            <a:r>
              <a:rPr lang="en-US" dirty="0" smtClean="0"/>
              <a:t>New guidelines by OSHA and NFPA 70.</a:t>
            </a:r>
          </a:p>
          <a:p>
            <a:endParaRPr lang="en-US" dirty="0" smtClean="0"/>
          </a:p>
        </p:txBody>
      </p:sp>
      <p:sp>
        <p:nvSpPr>
          <p:cNvPr id="22532"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mtClean="0"/>
              <a:t>DRAFT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0" y="3276600"/>
            <a:ext cx="7772400" cy="990600"/>
          </a:xfrm>
          <a:ln w="9525"/>
        </p:spPr>
        <p:txBody>
          <a:bodyPr>
            <a:normAutofit fontScale="90000"/>
          </a:bodyPr>
          <a:lstStyle/>
          <a:p>
            <a:r>
              <a:rPr lang="en-US" dirty="0" smtClean="0">
                <a:latin typeface="Arial" charset="0"/>
                <a:cs typeface="Arial" charset="0"/>
              </a:rPr>
              <a:t>Where do the 50 volts come from?</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r>
              <a:rPr lang="en-US" dirty="0" smtClean="0"/>
              <a:t/>
            </a:r>
            <a:br>
              <a:rPr lang="en-US" dirty="0" smtClean="0"/>
            </a:br>
            <a:r>
              <a:rPr lang="en-US" dirty="0" smtClean="0"/>
              <a:t>Where do the 50 volts come from?</a:t>
            </a:r>
            <a:br>
              <a:rPr lang="en-US" dirty="0" smtClean="0"/>
            </a:br>
            <a:endParaRPr lang="en-US" dirty="0" smtClean="0"/>
          </a:p>
        </p:txBody>
      </p:sp>
      <p:sp>
        <p:nvSpPr>
          <p:cNvPr id="19459" name="Content Placeholder 2"/>
          <p:cNvSpPr>
            <a:spLocks noGrp="1"/>
          </p:cNvSpPr>
          <p:nvPr>
            <p:ph sz="quarter" idx="1"/>
          </p:nvPr>
        </p:nvSpPr>
        <p:spPr/>
        <p:txBody>
          <a:bodyPr>
            <a:normAutofit fontScale="92500" lnSpcReduction="20000"/>
          </a:bodyPr>
          <a:lstStyle/>
          <a:p>
            <a:r>
              <a:rPr lang="en-US" dirty="0" smtClean="0"/>
              <a:t>6 mA-16 mA is known as “let-go” current range for human body.</a:t>
            </a:r>
          </a:p>
          <a:p>
            <a:endParaRPr lang="en-US" dirty="0" smtClean="0"/>
          </a:p>
          <a:p>
            <a:r>
              <a:rPr lang="en-US" dirty="0" smtClean="0"/>
              <a:t>Definitions:</a:t>
            </a:r>
          </a:p>
          <a:p>
            <a:endParaRPr lang="en-US" dirty="0" smtClean="0"/>
          </a:p>
          <a:p>
            <a:pPr lvl="1"/>
            <a:endParaRPr lang="en-US" dirty="0" smtClean="0"/>
          </a:p>
          <a:p>
            <a:pPr lvl="1"/>
            <a:endParaRPr lang="en-US" dirty="0" smtClean="0"/>
          </a:p>
          <a:p>
            <a:r>
              <a:rPr lang="en-US" dirty="0" smtClean="0"/>
              <a:t>Resistance of human body</a:t>
            </a:r>
          </a:p>
          <a:p>
            <a:pPr lvl="1"/>
            <a:r>
              <a:rPr lang="en-US" sz="1900" dirty="0" smtClean="0"/>
              <a:t>R (total) = R (skin-in) + R (internal) + R (skin-out) + R (point of contact)</a:t>
            </a:r>
          </a:p>
          <a:p>
            <a:pPr lvl="1"/>
            <a:r>
              <a:rPr lang="en-US" sz="1900" dirty="0" smtClean="0"/>
              <a:t>R (total) = 1,000 + 300 + 1,000 + 3,000  =  5,300 Ohm</a:t>
            </a:r>
            <a:r>
              <a:rPr lang="en-US" sz="1900" dirty="0" smtClean="0">
                <a:solidFill>
                  <a:schemeClr val="accent1"/>
                </a:solidFill>
              </a:rPr>
              <a:t>*</a:t>
            </a:r>
          </a:p>
          <a:p>
            <a:pPr lvl="1"/>
            <a:endParaRPr lang="en-US" dirty="0" smtClean="0"/>
          </a:p>
          <a:p>
            <a:pPr marL="320675" lvl="1" indent="0">
              <a:buNone/>
            </a:pPr>
            <a:r>
              <a:rPr lang="en-US" sz="1400" i="1" dirty="0" smtClean="0">
                <a:solidFill>
                  <a:schemeClr val="accent1"/>
                </a:solidFill>
              </a:rPr>
              <a:t>*</a:t>
            </a:r>
            <a:r>
              <a:rPr lang="en-US" sz="1400" i="1" dirty="0" smtClean="0"/>
              <a:t> The 5300 Ohm may vary depending on a person size, humidity, etc. </a:t>
            </a:r>
            <a:endParaRPr lang="en-US" sz="1900" i="1" dirty="0" smtClean="0"/>
          </a:p>
          <a:p>
            <a:endParaRPr lang="en-US" dirty="0" smtClean="0"/>
          </a:p>
          <a:p>
            <a:endParaRPr lang="en-US" dirty="0" smtClean="0"/>
          </a:p>
        </p:txBody>
      </p:sp>
      <p:sp>
        <p:nvSpPr>
          <p:cNvPr id="19460" name="Footer Placeholder 1"/>
          <p:cNvSpPr>
            <a:spLocks noGrp="1"/>
          </p:cNvSpPr>
          <p:nvPr>
            <p:ph type="ftr" sz="quarter" idx="11"/>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dirty="0" smtClean="0"/>
              <a:t>DRAFT</a:t>
            </a:r>
          </a:p>
        </p:txBody>
      </p:sp>
      <p:graphicFrame>
        <p:nvGraphicFramePr>
          <p:cNvPr id="12" name="Table 11"/>
          <p:cNvGraphicFramePr>
            <a:graphicFrameLocks noGrp="1"/>
          </p:cNvGraphicFramePr>
          <p:nvPr>
            <p:extLst>
              <p:ext uri="{D42A27DB-BD31-4B8C-83A1-F6EECF244321}">
                <p14:modId xmlns:p14="http://schemas.microsoft.com/office/powerpoint/2010/main" val="1258949277"/>
              </p:ext>
            </p:extLst>
          </p:nvPr>
        </p:nvGraphicFramePr>
        <p:xfrm>
          <a:off x="2971800" y="2819400"/>
          <a:ext cx="4267200" cy="1224279"/>
        </p:xfrm>
        <a:graphic>
          <a:graphicData uri="http://schemas.openxmlformats.org/drawingml/2006/table">
            <a:tbl>
              <a:tblPr firstRow="1" bandRow="1">
                <a:tableStyleId>{5C22544A-7EE6-4342-B048-85BDC9FD1C3A}</a:tableStyleId>
              </a:tblPr>
              <a:tblGrid>
                <a:gridCol w="1422400"/>
                <a:gridCol w="1422400"/>
                <a:gridCol w="1422400"/>
              </a:tblGrid>
              <a:tr h="309879">
                <a:tc>
                  <a:txBody>
                    <a:bodyPr/>
                    <a:lstStyle/>
                    <a:p>
                      <a:r>
                        <a:rPr lang="en-US" sz="1400" dirty="0" smtClean="0">
                          <a:latin typeface="Arial" pitchFamily="34" charset="0"/>
                          <a:cs typeface="Arial" pitchFamily="34" charset="0"/>
                        </a:rPr>
                        <a:t>Term</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Abbreviation</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Measurement</a:t>
                      </a:r>
                      <a:endParaRPr lang="en-US" sz="1400" dirty="0">
                        <a:latin typeface="Arial" pitchFamily="34" charset="0"/>
                        <a:cs typeface="Arial" pitchFamily="34" charset="0"/>
                      </a:endParaRPr>
                    </a:p>
                  </a:txBody>
                  <a:tcPr/>
                </a:tc>
              </a:tr>
              <a:tr h="289560">
                <a:tc>
                  <a:txBody>
                    <a:bodyPr/>
                    <a:lstStyle/>
                    <a:p>
                      <a:r>
                        <a:rPr lang="en-US" sz="1400" dirty="0" smtClean="0">
                          <a:latin typeface="Arial" pitchFamily="34" charset="0"/>
                          <a:cs typeface="Arial" pitchFamily="34" charset="0"/>
                        </a:rPr>
                        <a:t>Resistance</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R</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Ohm</a:t>
                      </a:r>
                      <a:endParaRPr lang="en-US" sz="1400" dirty="0">
                        <a:latin typeface="Arial" pitchFamily="34" charset="0"/>
                        <a:cs typeface="Arial" pitchFamily="34" charset="0"/>
                      </a:endParaRPr>
                    </a:p>
                  </a:txBody>
                  <a:tcPr/>
                </a:tc>
              </a:tr>
              <a:tr h="259080">
                <a:tc>
                  <a:txBody>
                    <a:bodyPr/>
                    <a:lstStyle/>
                    <a:p>
                      <a:r>
                        <a:rPr lang="en-US" sz="1400" dirty="0" smtClean="0">
                          <a:latin typeface="Arial" pitchFamily="34" charset="0"/>
                          <a:cs typeface="Arial" pitchFamily="34" charset="0"/>
                        </a:rPr>
                        <a:t>Voltage</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V</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Volt</a:t>
                      </a:r>
                      <a:endParaRPr lang="en-US" sz="1400" dirty="0">
                        <a:latin typeface="Arial" pitchFamily="34" charset="0"/>
                        <a:cs typeface="Arial" pitchFamily="34" charset="0"/>
                      </a:endParaRPr>
                    </a:p>
                  </a:txBody>
                  <a:tcPr/>
                </a:tc>
              </a:tr>
              <a:tr h="304800">
                <a:tc>
                  <a:txBody>
                    <a:bodyPr/>
                    <a:lstStyle/>
                    <a:p>
                      <a:r>
                        <a:rPr lang="en-US" sz="1400" dirty="0" smtClean="0">
                          <a:latin typeface="Arial" pitchFamily="34" charset="0"/>
                          <a:cs typeface="Arial" pitchFamily="34" charset="0"/>
                        </a:rPr>
                        <a:t>Current</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I</a:t>
                      </a:r>
                      <a:endParaRPr lang="en-US" sz="1400" dirty="0">
                        <a:latin typeface="Arial" pitchFamily="34" charset="0"/>
                        <a:cs typeface="Arial" pitchFamily="34" charset="0"/>
                      </a:endParaRPr>
                    </a:p>
                  </a:txBody>
                  <a:tcPr/>
                </a:tc>
                <a:tc>
                  <a:txBody>
                    <a:bodyPr/>
                    <a:lstStyle/>
                    <a:p>
                      <a:r>
                        <a:rPr lang="en-US" sz="1400" dirty="0" smtClean="0">
                          <a:latin typeface="Arial" pitchFamily="34" charset="0"/>
                          <a:cs typeface="Arial" pitchFamily="34" charset="0"/>
                        </a:rPr>
                        <a:t>Ampere</a:t>
                      </a:r>
                      <a:endParaRPr lang="en-US" sz="1400" dirty="0">
                        <a:latin typeface="Arial" pitchFamily="34" charset="0"/>
                        <a:cs typeface="Arial" pitchFamily="34" charset="0"/>
                      </a:endParaRPr>
                    </a:p>
                  </a:txBody>
                  <a:tcPr/>
                </a:tc>
              </a:tr>
            </a:tbl>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cCai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EC325761C17F45B5F4F079D3D6CEDC" ma:contentTypeVersion="14" ma:contentTypeDescription="Create a new document." ma:contentTypeScope="" ma:versionID="c549dc465f65f98ea42cd5e2b1ddc5e2">
  <xsd:schema xmlns:xsd="http://www.w3.org/2001/XMLSchema" xmlns:xs="http://www.w3.org/2001/XMLSchema" xmlns:p="http://schemas.microsoft.com/office/2006/metadata/properties" xmlns:ns1="http://schemas.microsoft.com/sharepoint/v3" xmlns:ns2="4d4f8ce8-a00a-430a-9294-c269c37a615a" xmlns:ns3="70a6bf64-e9f7-4667-af28-4a2094b4edd1" targetNamespace="http://schemas.microsoft.com/office/2006/metadata/properties" ma:root="true" ma:fieldsID="685da5b1461439b4163ec513163f10fc" ns1:_="" ns2:_="" ns3:_="">
    <xsd:import namespace="http://schemas.microsoft.com/sharepoint/v3"/>
    <xsd:import namespace="4d4f8ce8-a00a-430a-9294-c269c37a615a"/>
    <xsd:import namespace="70a6bf64-e9f7-4667-af28-4a2094b4edd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1:PublishingStartDate" minOccurs="0"/>
                <xsd:element ref="ns1:PublishingExpirationDate" minOccurs="0"/>
                <xsd:element ref="ns3:_dlc_DocId" minOccurs="0"/>
                <xsd:element ref="ns3:_dlc_DocIdUrl" minOccurs="0"/>
                <xsd:element ref="ns3:_dlc_DocIdPersistId"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2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d4f8ce8-a00a-430a-9294-c269c37a61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a6bf64-e9f7-4667-af28-4a2094b4edd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_dlc_DocId" ma:index="22" nillable="true" ma:displayName="Document ID Value" ma:description="The value of the document ID assigned to this item." ma:internalName="_dlc_DocId" ma:readOnly="true">
      <xsd:simpleType>
        <xsd:restriction base="dms:Text"/>
      </xsd:simpleType>
    </xsd:element>
    <xsd:element name="_dlc_DocIdUrl" ma:index="2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70a6bf64-e9f7-4667-af28-4a2094b4edd1">WRHW7N3MYZDV-666908043-56966</_dlc_DocId>
    <_dlc_DocIdUrl xmlns="70a6bf64-e9f7-4667-af28-4a2094b4edd1">
      <Url>https://swarco.sharepoint.com/sites/McCain-Marketing/_layouts/15/DocIdRedir.aspx?ID=WRHW7N3MYZDV-666908043-56966</Url>
      <Description>WRHW7N3MYZDV-666908043-56966</Description>
    </_dlc_DocIdUrl>
  </documentManagement>
</p:properti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5B3A5A13-014A-4266-8A5C-4DF5FD115EC9}"/>
</file>

<file path=customXml/itemProps2.xml><?xml version="1.0" encoding="utf-8"?>
<ds:datastoreItem xmlns:ds="http://schemas.openxmlformats.org/officeDocument/2006/customXml" ds:itemID="{A7F845F5-F60C-497F-B85A-E31B7DF35D06}">
  <ds:schemaRefs>
    <ds:schemaRef ds:uri="http://schemas.microsoft.com/sharepoint/v3/contenttype/forms"/>
  </ds:schemaRefs>
</ds:datastoreItem>
</file>

<file path=customXml/itemProps3.xml><?xml version="1.0" encoding="utf-8"?>
<ds:datastoreItem xmlns:ds="http://schemas.openxmlformats.org/officeDocument/2006/customXml" ds:itemID="{85891CD7-5ACC-465A-906A-758F1B06A864}">
  <ds:schemaRefs>
    <ds:schemaRef ds:uri="http://purl.org/dc/dcmitype/"/>
    <ds:schemaRef ds:uri="http://purl.org/dc/elements/1.1/"/>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2006/metadata/properties"/>
  </ds:schemaRefs>
</ds:datastoreItem>
</file>

<file path=customXml/itemProps4.xml><?xml version="1.0" encoding="utf-8"?>
<ds:datastoreItem xmlns:ds="http://schemas.openxmlformats.org/officeDocument/2006/customXml" ds:itemID="{7CFA2890-91B6-43B8-B6C9-3D6F2E30397A}"/>
</file>

<file path=docProps/app.xml><?xml version="1.0" encoding="utf-8"?>
<Properties xmlns="http://schemas.openxmlformats.org/officeDocument/2006/extended-properties" xmlns:vt="http://schemas.openxmlformats.org/officeDocument/2006/docPropsVTypes">
  <Template>McCain Template</Template>
  <TotalTime>18186</TotalTime>
  <Words>693</Words>
  <Application>Microsoft Office PowerPoint</Application>
  <PresentationFormat>On-screen Show (4:3)</PresentationFormat>
  <Paragraphs>183</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McCain Template</vt:lpstr>
      <vt:lpstr>LX Cabinet Series</vt:lpstr>
      <vt:lpstr>Agenda</vt:lpstr>
      <vt:lpstr>Personal Safety</vt:lpstr>
      <vt:lpstr>Personal Safety Rules &amp; Regulations</vt:lpstr>
      <vt:lpstr>Personal Safety Rules &amp; Regulations</vt:lpstr>
      <vt:lpstr>Personal Safety Solutions</vt:lpstr>
      <vt:lpstr>   Old vs. New Thinking  </vt:lpstr>
      <vt:lpstr>Where do the 50 volts come from?</vt:lpstr>
      <vt:lpstr> Where do the 50 volts come from? </vt:lpstr>
      <vt:lpstr>Where do the 50 volts come from?</vt:lpstr>
      <vt:lpstr>Human Touching 50 volts vs. 120 volts</vt:lpstr>
      <vt:lpstr>LX Series Assemblies</vt:lpstr>
      <vt:lpstr>LX Series Assemblies</vt:lpstr>
      <vt:lpstr>Output File</vt:lpstr>
      <vt:lpstr>PDA</vt:lpstr>
      <vt:lpstr>Input File</vt:lpstr>
      <vt:lpstr>Recap</vt:lpstr>
      <vt:lpstr>Recap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332L CABINET</dc:title>
  <dc:creator>rroozita</dc:creator>
  <cp:lastModifiedBy>Reza Roozitalab</cp:lastModifiedBy>
  <cp:revision>812</cp:revision>
  <cp:lastPrinted>2013-01-15T16:25:46Z</cp:lastPrinted>
  <dcterms:created xsi:type="dcterms:W3CDTF">2010-02-22T20:39:39Z</dcterms:created>
  <dcterms:modified xsi:type="dcterms:W3CDTF">2013-01-16T17:14:06Z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0x010100CAEC325761C17F45B5F4F079D3D6CEDC</vt:lpwstr>
  </property>
  <property fmtid="{D5CDD505-2E9C-101B-9397-08002B2CF9AE}" pid="3" name="_dlc_DocIdItemGuid">
    <vt:lpwstr>8524de9c-c7a4-4217-84f0-62b2d913509c</vt:lpwstr>
  </property>
</Properties>
</file>